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91" r:id="rId2"/>
    <p:sldId id="522" r:id="rId3"/>
    <p:sldId id="508" r:id="rId4"/>
    <p:sldId id="509" r:id="rId5"/>
    <p:sldId id="510" r:id="rId6"/>
    <p:sldId id="519" r:id="rId7"/>
    <p:sldId id="513" r:id="rId8"/>
    <p:sldId id="520" r:id="rId9"/>
    <p:sldId id="524" r:id="rId10"/>
    <p:sldId id="525" r:id="rId11"/>
    <p:sldId id="530" r:id="rId12"/>
    <p:sldId id="521" r:id="rId13"/>
    <p:sldId id="526" r:id="rId14"/>
    <p:sldId id="507" r:id="rId15"/>
    <p:sldId id="494" r:id="rId16"/>
    <p:sldId id="483" r:id="rId17"/>
    <p:sldId id="484" r:id="rId18"/>
    <p:sldId id="485" r:id="rId19"/>
    <p:sldId id="528" r:id="rId20"/>
    <p:sldId id="529" r:id="rId21"/>
    <p:sldId id="325" r:id="rId22"/>
  </p:sldIdLst>
  <p:sldSz cx="9144000" cy="6858000" type="screen4x3"/>
  <p:notesSz cx="6797675" cy="992822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астасия Мирошниченко" initials="АМ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009999"/>
    <a:srgbClr val="33CCCC"/>
    <a:srgbClr val="FFF0C1"/>
    <a:srgbClr val="333399"/>
    <a:srgbClr val="3795AF"/>
    <a:srgbClr val="CCFFFF"/>
    <a:srgbClr val="FFE79B"/>
    <a:srgbClr val="0000FF"/>
    <a:srgbClr val="000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84" autoAdjust="0"/>
    <p:restoredTop sz="90166" autoAdjust="0"/>
  </p:normalViewPr>
  <p:slideViewPr>
    <p:cSldViewPr>
      <p:cViewPr varScale="1">
        <p:scale>
          <a:sx n="20" d="100"/>
          <a:sy n="20" d="100"/>
        </p:scale>
        <p:origin x="-1932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D78D2B-8EF7-4A43-B568-45609BC6390C}" type="doc">
      <dgm:prSet loTypeId="urn:microsoft.com/office/officeart/2005/8/layout/matrix1" loCatId="matrix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9C13F6-094A-4E7F-A912-96B2A2FE1CC5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tx2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ПКС отрасли экономики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EA6C9F-581C-4867-BC0D-BB71924F5A9C}" type="parTrans" cxnId="{8055056E-D846-4D25-8EE0-B38B68070EA0}">
      <dgm:prSet/>
      <dgm:spPr/>
      <dgm:t>
        <a:bodyPr/>
        <a:lstStyle/>
        <a:p>
          <a:endParaRPr lang="en-US"/>
        </a:p>
      </dgm:t>
    </dgm:pt>
    <dgm:pt modelId="{56420621-866F-4400-81AB-A0C07D389C51}" type="sibTrans" cxnId="{8055056E-D846-4D25-8EE0-B38B68070EA0}">
      <dgm:prSet/>
      <dgm:spPr/>
      <dgm:t>
        <a:bodyPr/>
        <a:lstStyle/>
        <a:p>
          <a:endParaRPr lang="en-US"/>
        </a:p>
      </dgm:t>
    </dgm:pt>
    <dgm:pt modelId="{D1C5771E-024F-4CD6-8D56-F531F46662F1}">
      <dgm:prSet phldrT="[Текст]" custT="1"/>
      <dgm:spPr>
        <a:solidFill>
          <a:schemeClr val="accent5">
            <a:lumMod val="60000"/>
            <a:lumOff val="40000"/>
          </a:schemeClr>
        </a:solidFill>
        <a:ln>
          <a:solidFill>
            <a:schemeClr val="tx2"/>
          </a:solidFill>
        </a:ln>
      </dgm:spPr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endParaRPr lang="en-US" sz="1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II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Построение проекта ПКС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соответствии с ЖЦП 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C34837-D0CD-41B4-9484-B531B00A3268}" type="parTrans" cxnId="{16EA0764-6FC1-4FB5-91A4-5D936EEDC58F}">
      <dgm:prSet/>
      <dgm:spPr/>
      <dgm:t>
        <a:bodyPr/>
        <a:lstStyle/>
        <a:p>
          <a:endParaRPr lang="en-US"/>
        </a:p>
      </dgm:t>
    </dgm:pt>
    <dgm:pt modelId="{879D92FC-EEDD-450C-80FB-DB4A56520AF6}" type="sibTrans" cxnId="{16EA0764-6FC1-4FB5-91A4-5D936EEDC58F}">
      <dgm:prSet/>
      <dgm:spPr/>
      <dgm:t>
        <a:bodyPr/>
        <a:lstStyle/>
        <a:p>
          <a:endParaRPr lang="en-US"/>
        </a:p>
      </dgm:t>
    </dgm:pt>
    <dgm:pt modelId="{EFE5A761-7181-4BB5-8846-0F883B3F03D5}">
      <dgm:prSet phldrT="[Текст]" custT="1"/>
      <dgm:spPr>
        <a:solidFill>
          <a:schemeClr val="accent5">
            <a:lumMod val="75000"/>
          </a:schemeClr>
        </a:solidFill>
        <a:ln>
          <a:solidFill>
            <a:schemeClr val="tx2"/>
          </a:solidFill>
        </a:ln>
      </dgm:spPr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endParaRPr lang="en-US" sz="1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endParaRPr lang="ru-RU" sz="1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III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 компетенций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профессиям  (ПС) в соответствии с         техпроцессами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B723E8-0E32-4147-A5C2-5F103088FCBD}" type="parTrans" cxnId="{63EE5B6E-F3F3-43C6-8FDF-882A3833966C}">
      <dgm:prSet/>
      <dgm:spPr/>
      <dgm:t>
        <a:bodyPr/>
        <a:lstStyle/>
        <a:p>
          <a:endParaRPr lang="en-US"/>
        </a:p>
      </dgm:t>
    </dgm:pt>
    <dgm:pt modelId="{E9CAECDE-80C1-4778-B2B8-D943D18B8A3C}" type="sibTrans" cxnId="{63EE5B6E-F3F3-43C6-8FDF-882A3833966C}">
      <dgm:prSet/>
      <dgm:spPr/>
      <dgm:t>
        <a:bodyPr/>
        <a:lstStyle/>
        <a:p>
          <a:endParaRPr lang="en-US"/>
        </a:p>
      </dgm:t>
    </dgm:pt>
    <dgm:pt modelId="{3F07543E-88C2-4436-94E1-64D97AB1F01F}">
      <dgm:prSet phldrT="[Текст]" custT="1"/>
      <dgm:spPr>
        <a:solidFill>
          <a:schemeClr val="accent5">
            <a:lumMod val="40000"/>
            <a:lumOff val="60000"/>
          </a:schemeClr>
        </a:solidFill>
        <a:ln>
          <a:solidFill>
            <a:schemeClr val="tx2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</a:t>
          </a:r>
          <a:endParaRPr lang="ru-RU" sz="18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ЖЦП  отрасли экономики</a:t>
          </a:r>
          <a:r>
            <a:rPr lang="en-US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 участием  ведущих организаций</a:t>
          </a:r>
          <a:endParaRPr lang="en-US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053EFE-EBA4-4724-A970-EA0968F8316C}" type="parTrans" cxnId="{96597FAB-72A5-4D48-8342-A2BC55340BC8}">
      <dgm:prSet/>
      <dgm:spPr/>
      <dgm:t>
        <a:bodyPr/>
        <a:lstStyle/>
        <a:p>
          <a:endParaRPr lang="en-US"/>
        </a:p>
      </dgm:t>
    </dgm:pt>
    <dgm:pt modelId="{C7D640F5-A07F-4EF5-9B90-07B37B20BFD9}" type="sibTrans" cxnId="{96597FAB-72A5-4D48-8342-A2BC55340BC8}">
      <dgm:prSet/>
      <dgm:spPr/>
      <dgm:t>
        <a:bodyPr/>
        <a:lstStyle/>
        <a:p>
          <a:endParaRPr lang="en-US"/>
        </a:p>
      </dgm:t>
    </dgm:pt>
    <dgm:pt modelId="{E6D796C7-2B81-400C-A394-1D670B5132B5}">
      <dgm:prSet phldrT="[Текст]" custT="1"/>
      <dgm:spPr>
        <a:solidFill>
          <a:schemeClr val="accent5">
            <a:lumMod val="75000"/>
          </a:schemeClr>
        </a:solidFill>
        <a:ln>
          <a:solidFill>
            <a:schemeClr val="tx2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IY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Уточнение ПКС отрасли с учетом квалификационных требований и компетенций по профессиям  (ПС)</a:t>
          </a:r>
          <a:endParaRPr lang="en-US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DA7B3E-C494-4651-8B3A-549435393B0E}" type="sibTrans" cxnId="{27B17629-AADC-47F2-A576-B3176D78F673}">
      <dgm:prSet/>
      <dgm:spPr/>
      <dgm:t>
        <a:bodyPr/>
        <a:lstStyle/>
        <a:p>
          <a:endParaRPr lang="en-US"/>
        </a:p>
      </dgm:t>
    </dgm:pt>
    <dgm:pt modelId="{4E4486A0-8773-49BD-8742-B902BFF936F2}" type="parTrans" cxnId="{27B17629-AADC-47F2-A576-B3176D78F673}">
      <dgm:prSet/>
      <dgm:spPr/>
      <dgm:t>
        <a:bodyPr/>
        <a:lstStyle/>
        <a:p>
          <a:endParaRPr lang="en-US"/>
        </a:p>
      </dgm:t>
    </dgm:pt>
    <dgm:pt modelId="{C6743839-8B65-4116-8F34-179D4355BA02}" type="pres">
      <dgm:prSet presAssocID="{D8D78D2B-8EF7-4A43-B568-45609BC6390C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630759-3253-46CC-AC93-64605E4A7853}" type="pres">
      <dgm:prSet presAssocID="{D8D78D2B-8EF7-4A43-B568-45609BC6390C}" presName="matrix" presStyleCnt="0"/>
      <dgm:spPr/>
      <dgm:t>
        <a:bodyPr/>
        <a:lstStyle/>
        <a:p>
          <a:endParaRPr lang="ru-RU"/>
        </a:p>
      </dgm:t>
    </dgm:pt>
    <dgm:pt modelId="{388314A4-D1AA-4B68-AE49-D421184241E5}" type="pres">
      <dgm:prSet presAssocID="{D8D78D2B-8EF7-4A43-B568-45609BC6390C}" presName="tile1" presStyleLbl="node1" presStyleIdx="0" presStyleCnt="4" custLinFactNeighborX="-405" custLinFactNeighborY="-941"/>
      <dgm:spPr/>
      <dgm:t>
        <a:bodyPr/>
        <a:lstStyle/>
        <a:p>
          <a:endParaRPr lang="en-US"/>
        </a:p>
      </dgm:t>
    </dgm:pt>
    <dgm:pt modelId="{FE0EB144-33E3-46F9-9C2C-0E97A7CB1FFB}" type="pres">
      <dgm:prSet presAssocID="{D8D78D2B-8EF7-4A43-B568-45609BC6390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187EA-7A29-4C42-B616-8D5E60932525}" type="pres">
      <dgm:prSet presAssocID="{D8D78D2B-8EF7-4A43-B568-45609BC6390C}" presName="tile2" presStyleLbl="node1" presStyleIdx="1" presStyleCnt="4"/>
      <dgm:spPr/>
      <dgm:t>
        <a:bodyPr/>
        <a:lstStyle/>
        <a:p>
          <a:endParaRPr lang="en-US"/>
        </a:p>
      </dgm:t>
    </dgm:pt>
    <dgm:pt modelId="{9BC426B8-2BB3-4D99-893B-2E97AFAC468C}" type="pres">
      <dgm:prSet presAssocID="{D8D78D2B-8EF7-4A43-B568-45609BC6390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C04B9D-7D3C-4782-B31D-E7490E81322E}" type="pres">
      <dgm:prSet presAssocID="{D8D78D2B-8EF7-4A43-B568-45609BC6390C}" presName="tile3" presStyleLbl="node1" presStyleIdx="2" presStyleCnt="4" custLinFactNeighborX="1072" custLinFactNeighborY="-1274"/>
      <dgm:spPr/>
      <dgm:t>
        <a:bodyPr/>
        <a:lstStyle/>
        <a:p>
          <a:endParaRPr lang="en-US"/>
        </a:p>
      </dgm:t>
    </dgm:pt>
    <dgm:pt modelId="{DE5FA7A0-BAFD-4E6F-A9A7-07097779068F}" type="pres">
      <dgm:prSet presAssocID="{D8D78D2B-8EF7-4A43-B568-45609BC6390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AAD43A-959E-4A8C-A827-3715C2291BC4}" type="pres">
      <dgm:prSet presAssocID="{D8D78D2B-8EF7-4A43-B568-45609BC6390C}" presName="tile4" presStyleLbl="node1" presStyleIdx="3" presStyleCnt="4" custScaleY="103763" custLinFactNeighborY="-2215"/>
      <dgm:spPr/>
      <dgm:t>
        <a:bodyPr/>
        <a:lstStyle/>
        <a:p>
          <a:endParaRPr lang="en-US"/>
        </a:p>
      </dgm:t>
    </dgm:pt>
    <dgm:pt modelId="{528F970D-926E-4839-BBAA-8655629BCE1E}" type="pres">
      <dgm:prSet presAssocID="{D8D78D2B-8EF7-4A43-B568-45609BC6390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2C5FA3-FE65-403F-8C02-FA72E4AAA0E9}" type="pres">
      <dgm:prSet presAssocID="{D8D78D2B-8EF7-4A43-B568-45609BC6390C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3EE5B6E-F3F3-43C6-8FDF-882A3833966C}" srcId="{2E9C13F6-094A-4E7F-A912-96B2A2FE1CC5}" destId="{EFE5A761-7181-4BB5-8846-0F883B3F03D5}" srcOrd="1" destOrd="0" parTransId="{6AB723E8-0E32-4147-A5C2-5F103088FCBD}" sibTransId="{E9CAECDE-80C1-4778-B2B8-D943D18B8A3C}"/>
    <dgm:cxn modelId="{ADE054E5-89E7-46D1-B9D1-11FCFB82D9AE}" type="presOf" srcId="{D8D78D2B-8EF7-4A43-B568-45609BC6390C}" destId="{C6743839-8B65-4116-8F34-179D4355BA02}" srcOrd="0" destOrd="0" presId="urn:microsoft.com/office/officeart/2005/8/layout/matrix1"/>
    <dgm:cxn modelId="{32186FBB-3547-4FDD-9E7E-A95E4FFCC31D}" type="presOf" srcId="{3F07543E-88C2-4436-94E1-64D97AB1F01F}" destId="{40C04B9D-7D3C-4782-B31D-E7490E81322E}" srcOrd="0" destOrd="0" presId="urn:microsoft.com/office/officeart/2005/8/layout/matrix1"/>
    <dgm:cxn modelId="{2275D9C8-2B44-4331-9D84-E09C2F451494}" type="presOf" srcId="{E6D796C7-2B81-400C-A394-1D670B5132B5}" destId="{528F970D-926E-4839-BBAA-8655629BCE1E}" srcOrd="1" destOrd="0" presId="urn:microsoft.com/office/officeart/2005/8/layout/matrix1"/>
    <dgm:cxn modelId="{8A940CCA-4B62-41D0-9465-DFDC88254CE2}" type="presOf" srcId="{E6D796C7-2B81-400C-A394-1D670B5132B5}" destId="{8EAAD43A-959E-4A8C-A827-3715C2291BC4}" srcOrd="0" destOrd="0" presId="urn:microsoft.com/office/officeart/2005/8/layout/matrix1"/>
    <dgm:cxn modelId="{FFBAC7F9-66ED-4E20-B640-0D28E2B24D69}" type="presOf" srcId="{2E9C13F6-094A-4E7F-A912-96B2A2FE1CC5}" destId="{832C5FA3-FE65-403F-8C02-FA72E4AAA0E9}" srcOrd="0" destOrd="0" presId="urn:microsoft.com/office/officeart/2005/8/layout/matrix1"/>
    <dgm:cxn modelId="{8055056E-D846-4D25-8EE0-B38B68070EA0}" srcId="{D8D78D2B-8EF7-4A43-B568-45609BC6390C}" destId="{2E9C13F6-094A-4E7F-A912-96B2A2FE1CC5}" srcOrd="0" destOrd="0" parTransId="{27EA6C9F-581C-4867-BC0D-BB71924F5A9C}" sibTransId="{56420621-866F-4400-81AB-A0C07D389C51}"/>
    <dgm:cxn modelId="{6AA28E9E-A4EA-4737-9DDA-7FA00B511C0D}" type="presOf" srcId="{D1C5771E-024F-4CD6-8D56-F531F46662F1}" destId="{388314A4-D1AA-4B68-AE49-D421184241E5}" srcOrd="0" destOrd="0" presId="urn:microsoft.com/office/officeart/2005/8/layout/matrix1"/>
    <dgm:cxn modelId="{96597FAB-72A5-4D48-8342-A2BC55340BC8}" srcId="{2E9C13F6-094A-4E7F-A912-96B2A2FE1CC5}" destId="{3F07543E-88C2-4436-94E1-64D97AB1F01F}" srcOrd="2" destOrd="0" parTransId="{3D053EFE-EBA4-4724-A970-EA0968F8316C}" sibTransId="{C7D640F5-A07F-4EF5-9B90-07B37B20BFD9}"/>
    <dgm:cxn modelId="{5C9117E0-0E54-4DA5-92F4-DB6EABA056D2}" type="presOf" srcId="{D1C5771E-024F-4CD6-8D56-F531F46662F1}" destId="{FE0EB144-33E3-46F9-9C2C-0E97A7CB1FFB}" srcOrd="1" destOrd="0" presId="urn:microsoft.com/office/officeart/2005/8/layout/matrix1"/>
    <dgm:cxn modelId="{EB951D4D-2651-44EF-8AF2-F286C8EEAF40}" type="presOf" srcId="{EFE5A761-7181-4BB5-8846-0F883B3F03D5}" destId="{97F187EA-7A29-4C42-B616-8D5E60932525}" srcOrd="0" destOrd="0" presId="urn:microsoft.com/office/officeart/2005/8/layout/matrix1"/>
    <dgm:cxn modelId="{16EA0764-6FC1-4FB5-91A4-5D936EEDC58F}" srcId="{2E9C13F6-094A-4E7F-A912-96B2A2FE1CC5}" destId="{D1C5771E-024F-4CD6-8D56-F531F46662F1}" srcOrd="0" destOrd="0" parTransId="{54C34837-D0CD-41B4-9484-B531B00A3268}" sibTransId="{879D92FC-EEDD-450C-80FB-DB4A56520AF6}"/>
    <dgm:cxn modelId="{27B17629-AADC-47F2-A576-B3176D78F673}" srcId="{2E9C13F6-094A-4E7F-A912-96B2A2FE1CC5}" destId="{E6D796C7-2B81-400C-A394-1D670B5132B5}" srcOrd="3" destOrd="0" parTransId="{4E4486A0-8773-49BD-8742-B902BFF936F2}" sibTransId="{16DA7B3E-C494-4651-8B3A-549435393B0E}"/>
    <dgm:cxn modelId="{993F9F49-FCEB-4348-85A8-09C561B52C1D}" type="presOf" srcId="{EFE5A761-7181-4BB5-8846-0F883B3F03D5}" destId="{9BC426B8-2BB3-4D99-893B-2E97AFAC468C}" srcOrd="1" destOrd="0" presId="urn:microsoft.com/office/officeart/2005/8/layout/matrix1"/>
    <dgm:cxn modelId="{87D1CEAD-D397-4C6E-9DB2-604242F4B8BF}" type="presOf" srcId="{3F07543E-88C2-4436-94E1-64D97AB1F01F}" destId="{DE5FA7A0-BAFD-4E6F-A9A7-07097779068F}" srcOrd="1" destOrd="0" presId="urn:microsoft.com/office/officeart/2005/8/layout/matrix1"/>
    <dgm:cxn modelId="{5FFAF11D-1F4C-46AB-94F0-65276E3AA953}" type="presParOf" srcId="{C6743839-8B65-4116-8F34-179D4355BA02}" destId="{41630759-3253-46CC-AC93-64605E4A7853}" srcOrd="0" destOrd="0" presId="urn:microsoft.com/office/officeart/2005/8/layout/matrix1"/>
    <dgm:cxn modelId="{23678DAD-79A4-4C1B-94CD-A6D28DAF7CF7}" type="presParOf" srcId="{41630759-3253-46CC-AC93-64605E4A7853}" destId="{388314A4-D1AA-4B68-AE49-D421184241E5}" srcOrd="0" destOrd="0" presId="urn:microsoft.com/office/officeart/2005/8/layout/matrix1"/>
    <dgm:cxn modelId="{490A5A04-EA97-43CE-B32E-97331D73221A}" type="presParOf" srcId="{41630759-3253-46CC-AC93-64605E4A7853}" destId="{FE0EB144-33E3-46F9-9C2C-0E97A7CB1FFB}" srcOrd="1" destOrd="0" presId="urn:microsoft.com/office/officeart/2005/8/layout/matrix1"/>
    <dgm:cxn modelId="{5153E11E-38B2-4C46-9C7E-1DA537D03F78}" type="presParOf" srcId="{41630759-3253-46CC-AC93-64605E4A7853}" destId="{97F187EA-7A29-4C42-B616-8D5E60932525}" srcOrd="2" destOrd="0" presId="urn:microsoft.com/office/officeart/2005/8/layout/matrix1"/>
    <dgm:cxn modelId="{6B844D7E-B12B-49AE-B3AC-1298065D7D96}" type="presParOf" srcId="{41630759-3253-46CC-AC93-64605E4A7853}" destId="{9BC426B8-2BB3-4D99-893B-2E97AFAC468C}" srcOrd="3" destOrd="0" presId="urn:microsoft.com/office/officeart/2005/8/layout/matrix1"/>
    <dgm:cxn modelId="{9DA668E0-9865-4D94-9D86-F1EE1DE0078F}" type="presParOf" srcId="{41630759-3253-46CC-AC93-64605E4A7853}" destId="{40C04B9D-7D3C-4782-B31D-E7490E81322E}" srcOrd="4" destOrd="0" presId="urn:microsoft.com/office/officeart/2005/8/layout/matrix1"/>
    <dgm:cxn modelId="{A55FB480-CEBE-4534-86F3-0F0989FCA95D}" type="presParOf" srcId="{41630759-3253-46CC-AC93-64605E4A7853}" destId="{DE5FA7A0-BAFD-4E6F-A9A7-07097779068F}" srcOrd="5" destOrd="0" presId="urn:microsoft.com/office/officeart/2005/8/layout/matrix1"/>
    <dgm:cxn modelId="{24C17B28-0451-4502-94CE-4C1A827BABF0}" type="presParOf" srcId="{41630759-3253-46CC-AC93-64605E4A7853}" destId="{8EAAD43A-959E-4A8C-A827-3715C2291BC4}" srcOrd="6" destOrd="0" presId="urn:microsoft.com/office/officeart/2005/8/layout/matrix1"/>
    <dgm:cxn modelId="{2272A16B-05D8-42E1-89A6-3AA68EA77C41}" type="presParOf" srcId="{41630759-3253-46CC-AC93-64605E4A7853}" destId="{528F970D-926E-4839-BBAA-8655629BCE1E}" srcOrd="7" destOrd="0" presId="urn:microsoft.com/office/officeart/2005/8/layout/matrix1"/>
    <dgm:cxn modelId="{95CA66DC-D521-4673-A076-D63242BDDDDB}" type="presParOf" srcId="{C6743839-8B65-4116-8F34-179D4355BA02}" destId="{832C5FA3-FE65-403F-8C02-FA72E4AAA0E9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F8A97C-1F2B-41D8-81F0-38ACE06857A6}" type="doc">
      <dgm:prSet loTypeId="urn:diagrams.loki3.com/VaryingWidthList+Icon" loCatId="list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8195CCF9-29E3-4C3B-8EA9-DD418B2F70C2}">
      <dgm:prSet phldrT="[Текст]" custT="1"/>
      <dgm:spPr>
        <a:solidFill>
          <a:schemeClr val="accent5">
            <a:lumMod val="20000"/>
            <a:lumOff val="8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pPr marL="36000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tx1"/>
              </a:solidFill>
            </a:rPr>
            <a:t>→   </a:t>
          </a:r>
          <a:r>
            <a:rPr lang="ru-RU" sz="2000" b="1" dirty="0" smtClean="0">
              <a:solidFill>
                <a:schemeClr val="tx1"/>
              </a:solidFill>
            </a:rPr>
            <a:t>Появление новых и отмирание старых профессий</a:t>
          </a:r>
        </a:p>
      </dgm:t>
    </dgm:pt>
    <dgm:pt modelId="{3F224C1B-B33C-4269-91DD-1277B8B8275B}" type="parTrans" cxnId="{6266D266-615C-4F09-842A-00D9BC04D779}">
      <dgm:prSet/>
      <dgm:spPr/>
      <dgm:t>
        <a:bodyPr/>
        <a:lstStyle/>
        <a:p>
          <a:endParaRPr lang="ru-RU" sz="1400"/>
        </a:p>
      </dgm:t>
    </dgm:pt>
    <dgm:pt modelId="{52E31FB5-4D32-444E-8EE3-E4908FC0D75C}" type="sibTrans" cxnId="{6266D266-615C-4F09-842A-00D9BC04D779}">
      <dgm:prSet/>
      <dgm:spPr/>
      <dgm:t>
        <a:bodyPr/>
        <a:lstStyle/>
        <a:p>
          <a:endParaRPr lang="ru-RU" sz="1400"/>
        </a:p>
      </dgm:t>
    </dgm:pt>
    <dgm:pt modelId="{988529B8-2CE4-420C-8018-E3FBD29F0BF9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marL="36000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tx1"/>
              </a:solidFill>
            </a:rPr>
            <a:t>→  </a:t>
          </a:r>
          <a:r>
            <a:rPr lang="ru-RU" sz="1400" b="1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ru-RU" sz="2000" b="1" dirty="0" smtClean="0">
              <a:solidFill>
                <a:schemeClr val="tx1"/>
              </a:solidFill>
            </a:rPr>
            <a:t>Изменение квалификационных требований по отдельным профессиям</a:t>
          </a:r>
        </a:p>
      </dgm:t>
    </dgm:pt>
    <dgm:pt modelId="{E54F5B6E-4F42-40D9-8101-CB855B19F71D}" type="parTrans" cxnId="{FF3C30BB-EBBB-47DF-A14A-016D41B28CD0}">
      <dgm:prSet/>
      <dgm:spPr/>
      <dgm:t>
        <a:bodyPr/>
        <a:lstStyle/>
        <a:p>
          <a:endParaRPr lang="ru-RU" sz="1400"/>
        </a:p>
      </dgm:t>
    </dgm:pt>
    <dgm:pt modelId="{CF72669D-A659-4E7C-98F5-5266BD4519AC}" type="sibTrans" cxnId="{FF3C30BB-EBBB-47DF-A14A-016D41B28CD0}">
      <dgm:prSet/>
      <dgm:spPr/>
      <dgm:t>
        <a:bodyPr/>
        <a:lstStyle/>
        <a:p>
          <a:endParaRPr lang="ru-RU" sz="1400"/>
        </a:p>
      </dgm:t>
    </dgm:pt>
    <dgm:pt modelId="{F61F9BFB-DCB8-4B5D-9E42-FDA2ED8DB5CB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marL="36000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tx1"/>
              </a:solidFill>
            </a:rPr>
            <a:t>→   </a:t>
          </a:r>
          <a:r>
            <a:rPr lang="ru-RU" sz="2000" b="1" dirty="0" smtClean="0">
              <a:solidFill>
                <a:schemeClr val="tx1"/>
              </a:solidFill>
            </a:rPr>
            <a:t>Появление новых компетенций по существующим профессиям</a:t>
          </a:r>
        </a:p>
      </dgm:t>
    </dgm:pt>
    <dgm:pt modelId="{A2B926D7-1F83-49EA-80F3-752586485E48}" type="parTrans" cxnId="{1E3811A4-2F6D-4AC5-B9C0-C22A977A5610}">
      <dgm:prSet/>
      <dgm:spPr/>
      <dgm:t>
        <a:bodyPr/>
        <a:lstStyle/>
        <a:p>
          <a:endParaRPr lang="ru-RU" sz="1400"/>
        </a:p>
      </dgm:t>
    </dgm:pt>
    <dgm:pt modelId="{DECB33D0-9046-4907-8819-EFC2FD3E1A78}" type="sibTrans" cxnId="{1E3811A4-2F6D-4AC5-B9C0-C22A977A5610}">
      <dgm:prSet/>
      <dgm:spPr/>
      <dgm:t>
        <a:bodyPr/>
        <a:lstStyle/>
        <a:p>
          <a:endParaRPr lang="ru-RU" sz="1400"/>
        </a:p>
      </dgm:t>
    </dgm:pt>
    <dgm:pt modelId="{7EE5181E-5BDD-4666-8A4F-B865D10E4BAC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marL="36000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tx1"/>
              </a:solidFill>
            </a:rPr>
            <a:t>→   </a:t>
          </a:r>
          <a:r>
            <a:rPr lang="ru-RU" sz="2000" b="1" dirty="0" smtClean="0">
              <a:solidFill>
                <a:schemeClr val="tx1"/>
              </a:solidFill>
            </a:rPr>
            <a:t>Расширение функциональных обязанностей в область смежных профессий</a:t>
          </a:r>
        </a:p>
      </dgm:t>
    </dgm:pt>
    <dgm:pt modelId="{95E4AE25-4E4B-4576-8A47-EDFDBBAB2ED7}" type="parTrans" cxnId="{B404E86C-46CE-4302-9DE2-5BE76BF034BD}">
      <dgm:prSet/>
      <dgm:spPr/>
      <dgm:t>
        <a:bodyPr/>
        <a:lstStyle/>
        <a:p>
          <a:endParaRPr lang="ru-RU" sz="1400"/>
        </a:p>
      </dgm:t>
    </dgm:pt>
    <dgm:pt modelId="{962B33F0-0B23-412A-9554-2EC24BA7F704}" type="sibTrans" cxnId="{B404E86C-46CE-4302-9DE2-5BE76BF034BD}">
      <dgm:prSet/>
      <dgm:spPr/>
      <dgm:t>
        <a:bodyPr/>
        <a:lstStyle/>
        <a:p>
          <a:endParaRPr lang="ru-RU" sz="1400"/>
        </a:p>
      </dgm:t>
    </dgm:pt>
    <dgm:pt modelId="{E32F2E18-D02E-4FD6-AE73-17BF310BDB9E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marL="36000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tx1"/>
              </a:solidFill>
            </a:rPr>
            <a:t>→  </a:t>
          </a:r>
          <a:r>
            <a:rPr lang="ru-RU" sz="1600" b="1" dirty="0" smtClean="0">
              <a:solidFill>
                <a:schemeClr val="tx1"/>
              </a:solidFill>
            </a:rPr>
            <a:t> </a:t>
          </a:r>
          <a:r>
            <a:rPr lang="ru-RU" sz="2000" b="1" dirty="0" smtClean="0">
              <a:solidFill>
                <a:schemeClr val="tx1"/>
              </a:solidFill>
            </a:rPr>
            <a:t>Появление требований к изменению образовательного ценза по отдельным профессиям</a:t>
          </a:r>
        </a:p>
      </dgm:t>
    </dgm:pt>
    <dgm:pt modelId="{44DF582E-A6F2-47E9-92F1-68DD690928A2}" type="parTrans" cxnId="{A6030DA1-D798-4C28-990C-6FDF6C75A088}">
      <dgm:prSet/>
      <dgm:spPr/>
      <dgm:t>
        <a:bodyPr/>
        <a:lstStyle/>
        <a:p>
          <a:endParaRPr lang="ru-RU" sz="1400"/>
        </a:p>
      </dgm:t>
    </dgm:pt>
    <dgm:pt modelId="{EC61E642-848E-4358-8936-8EF7627E3B4E}" type="sibTrans" cxnId="{A6030DA1-D798-4C28-990C-6FDF6C75A088}">
      <dgm:prSet/>
      <dgm:spPr/>
      <dgm:t>
        <a:bodyPr/>
        <a:lstStyle/>
        <a:p>
          <a:endParaRPr lang="ru-RU" sz="1400"/>
        </a:p>
      </dgm:t>
    </dgm:pt>
    <dgm:pt modelId="{7E1C474C-BA0B-494F-BE7A-22C0C94A69E2}" type="pres">
      <dgm:prSet presAssocID="{45F8A97C-1F2B-41D8-81F0-38ACE06857A6}" presName="Name0" presStyleCnt="0">
        <dgm:presLayoutVars>
          <dgm:resizeHandles/>
        </dgm:presLayoutVars>
      </dgm:prSet>
      <dgm:spPr/>
      <dgm:t>
        <a:bodyPr/>
        <a:lstStyle/>
        <a:p>
          <a:endParaRPr lang="ru-RU"/>
        </a:p>
      </dgm:t>
    </dgm:pt>
    <dgm:pt modelId="{5EAB2458-4586-49FA-9326-7FBC12DA710B}" type="pres">
      <dgm:prSet presAssocID="{8195CCF9-29E3-4C3B-8EA9-DD418B2F70C2}" presName="text" presStyleLbl="node1" presStyleIdx="0" presStyleCnt="5" custAng="0" custScaleX="700078" custScaleY="11253" custLinFactNeighborX="-11703" custLinFactNeighborY="-872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5C4EBD-727A-4BED-A398-32D9A9CB6C38}" type="pres">
      <dgm:prSet presAssocID="{52E31FB5-4D32-444E-8EE3-E4908FC0D75C}" presName="space" presStyleCnt="0"/>
      <dgm:spPr/>
    </dgm:pt>
    <dgm:pt modelId="{2A9B2A3B-65CB-42D8-831D-BD3A2A17DA8D}" type="pres">
      <dgm:prSet presAssocID="{988529B8-2CE4-420C-8018-E3FBD29F0BF9}" presName="text" presStyleLbl="node1" presStyleIdx="1" presStyleCnt="5" custScaleX="910101" custScaleY="11820" custLinFactNeighborX="-9104" custLinFactNeighborY="-283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76BACC-37B0-438C-BDC1-DA4D192A79BE}" type="pres">
      <dgm:prSet presAssocID="{CF72669D-A659-4E7C-98F5-5266BD4519AC}" presName="space" presStyleCnt="0"/>
      <dgm:spPr/>
    </dgm:pt>
    <dgm:pt modelId="{37A52644-F985-4F2B-8A81-C1A0685BC19F}" type="pres">
      <dgm:prSet presAssocID="{F61F9BFB-DCB8-4B5D-9E42-FDA2ED8DB5CB}" presName="text" presStyleLbl="node1" presStyleIdx="2" presStyleCnt="5" custScaleX="910101" custScaleY="12258" custLinFactY="11912" custLinFactNeighborX="-4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CF124A-3B97-4F02-B922-AB625A8BC76C}" type="pres">
      <dgm:prSet presAssocID="{DECB33D0-9046-4907-8819-EFC2FD3E1A78}" presName="space" presStyleCnt="0"/>
      <dgm:spPr/>
    </dgm:pt>
    <dgm:pt modelId="{8E459BEE-2158-4387-B333-7BCC67136C44}" type="pres">
      <dgm:prSet presAssocID="{7EE5181E-5BDD-4666-8A4F-B865D10E4BAC}" presName="text" presStyleLbl="node1" presStyleIdx="3" presStyleCnt="5" custScaleX="678439" custScaleY="12885" custLinFactY="-15197" custLinFactNeighborX="-4730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181BCC-C51B-4EB1-8286-1B5168A3E421}" type="pres">
      <dgm:prSet presAssocID="{962B33F0-0B23-412A-9554-2EC24BA7F704}" presName="space" presStyleCnt="0"/>
      <dgm:spPr/>
    </dgm:pt>
    <dgm:pt modelId="{39633905-CA11-412E-A834-65EF3E2C0BD1}" type="pres">
      <dgm:prSet presAssocID="{E32F2E18-D02E-4FD6-AE73-17BF310BDB9E}" presName="text" presStyleLbl="node1" presStyleIdx="4" presStyleCnt="5" custScaleX="910101" custScaleY="15943" custLinFactNeighborX="1928" custLinFactNeighborY="111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4CCF4D3-A653-48CE-9A61-B693A1000F09}" type="presOf" srcId="{8195CCF9-29E3-4C3B-8EA9-DD418B2F70C2}" destId="{5EAB2458-4586-49FA-9326-7FBC12DA710B}" srcOrd="0" destOrd="0" presId="urn:diagrams.loki3.com/VaryingWidthList+Icon"/>
    <dgm:cxn modelId="{FF3C30BB-EBBB-47DF-A14A-016D41B28CD0}" srcId="{45F8A97C-1F2B-41D8-81F0-38ACE06857A6}" destId="{988529B8-2CE4-420C-8018-E3FBD29F0BF9}" srcOrd="1" destOrd="0" parTransId="{E54F5B6E-4F42-40D9-8101-CB855B19F71D}" sibTransId="{CF72669D-A659-4E7C-98F5-5266BD4519AC}"/>
    <dgm:cxn modelId="{615E76B2-C0DB-44B9-A79A-58227812AF89}" type="presOf" srcId="{45F8A97C-1F2B-41D8-81F0-38ACE06857A6}" destId="{7E1C474C-BA0B-494F-BE7A-22C0C94A69E2}" srcOrd="0" destOrd="0" presId="urn:diagrams.loki3.com/VaryingWidthList+Icon"/>
    <dgm:cxn modelId="{D99FB5E7-4A29-4B56-B3D7-75D0A16145B5}" type="presOf" srcId="{E32F2E18-D02E-4FD6-AE73-17BF310BDB9E}" destId="{39633905-CA11-412E-A834-65EF3E2C0BD1}" srcOrd="0" destOrd="0" presId="urn:diagrams.loki3.com/VaryingWidthList+Icon"/>
    <dgm:cxn modelId="{A6030DA1-D798-4C28-990C-6FDF6C75A088}" srcId="{45F8A97C-1F2B-41D8-81F0-38ACE06857A6}" destId="{E32F2E18-D02E-4FD6-AE73-17BF310BDB9E}" srcOrd="4" destOrd="0" parTransId="{44DF582E-A6F2-47E9-92F1-68DD690928A2}" sibTransId="{EC61E642-848E-4358-8936-8EF7627E3B4E}"/>
    <dgm:cxn modelId="{B404E86C-46CE-4302-9DE2-5BE76BF034BD}" srcId="{45F8A97C-1F2B-41D8-81F0-38ACE06857A6}" destId="{7EE5181E-5BDD-4666-8A4F-B865D10E4BAC}" srcOrd="3" destOrd="0" parTransId="{95E4AE25-4E4B-4576-8A47-EDFDBBAB2ED7}" sibTransId="{962B33F0-0B23-412A-9554-2EC24BA7F704}"/>
    <dgm:cxn modelId="{8741FF99-1B44-4F82-A8B5-96A1A3D81FAF}" type="presOf" srcId="{F61F9BFB-DCB8-4B5D-9E42-FDA2ED8DB5CB}" destId="{37A52644-F985-4F2B-8A81-C1A0685BC19F}" srcOrd="0" destOrd="0" presId="urn:diagrams.loki3.com/VaryingWidthList+Icon"/>
    <dgm:cxn modelId="{1E3811A4-2F6D-4AC5-B9C0-C22A977A5610}" srcId="{45F8A97C-1F2B-41D8-81F0-38ACE06857A6}" destId="{F61F9BFB-DCB8-4B5D-9E42-FDA2ED8DB5CB}" srcOrd="2" destOrd="0" parTransId="{A2B926D7-1F83-49EA-80F3-752586485E48}" sibTransId="{DECB33D0-9046-4907-8819-EFC2FD3E1A78}"/>
    <dgm:cxn modelId="{2A71BDCE-F11E-48C0-AC5C-A25D5691A2C5}" type="presOf" srcId="{988529B8-2CE4-420C-8018-E3FBD29F0BF9}" destId="{2A9B2A3B-65CB-42D8-831D-BD3A2A17DA8D}" srcOrd="0" destOrd="0" presId="urn:diagrams.loki3.com/VaryingWidthList+Icon"/>
    <dgm:cxn modelId="{C400FA54-CCED-4D2B-AC9D-0B1D9996B0DA}" type="presOf" srcId="{7EE5181E-5BDD-4666-8A4F-B865D10E4BAC}" destId="{8E459BEE-2158-4387-B333-7BCC67136C44}" srcOrd="0" destOrd="0" presId="urn:diagrams.loki3.com/VaryingWidthList+Icon"/>
    <dgm:cxn modelId="{6266D266-615C-4F09-842A-00D9BC04D779}" srcId="{45F8A97C-1F2B-41D8-81F0-38ACE06857A6}" destId="{8195CCF9-29E3-4C3B-8EA9-DD418B2F70C2}" srcOrd="0" destOrd="0" parTransId="{3F224C1B-B33C-4269-91DD-1277B8B8275B}" sibTransId="{52E31FB5-4D32-444E-8EE3-E4908FC0D75C}"/>
    <dgm:cxn modelId="{9AB64FF4-B102-432C-88C4-867C9E38B9CD}" type="presParOf" srcId="{7E1C474C-BA0B-494F-BE7A-22C0C94A69E2}" destId="{5EAB2458-4586-49FA-9326-7FBC12DA710B}" srcOrd="0" destOrd="0" presId="urn:diagrams.loki3.com/VaryingWidthList+Icon"/>
    <dgm:cxn modelId="{5415347F-95E6-4BAC-86BF-F24B0C3B38B4}" type="presParOf" srcId="{7E1C474C-BA0B-494F-BE7A-22C0C94A69E2}" destId="{485C4EBD-727A-4BED-A398-32D9A9CB6C38}" srcOrd="1" destOrd="0" presId="urn:diagrams.loki3.com/VaryingWidthList+Icon"/>
    <dgm:cxn modelId="{E874E9A3-CF1A-4AEB-A8A0-2FFB01FAFD17}" type="presParOf" srcId="{7E1C474C-BA0B-494F-BE7A-22C0C94A69E2}" destId="{2A9B2A3B-65CB-42D8-831D-BD3A2A17DA8D}" srcOrd="2" destOrd="0" presId="urn:diagrams.loki3.com/VaryingWidthList+Icon"/>
    <dgm:cxn modelId="{88FCBA5A-4DC8-4C62-91AE-E85AEF130941}" type="presParOf" srcId="{7E1C474C-BA0B-494F-BE7A-22C0C94A69E2}" destId="{9D76BACC-37B0-438C-BDC1-DA4D192A79BE}" srcOrd="3" destOrd="0" presId="urn:diagrams.loki3.com/VaryingWidthList+Icon"/>
    <dgm:cxn modelId="{2BDF5041-EF46-49F6-AA43-A80D86D385A5}" type="presParOf" srcId="{7E1C474C-BA0B-494F-BE7A-22C0C94A69E2}" destId="{37A52644-F985-4F2B-8A81-C1A0685BC19F}" srcOrd="4" destOrd="0" presId="urn:diagrams.loki3.com/VaryingWidthList+Icon"/>
    <dgm:cxn modelId="{600236C7-1932-424E-9493-913C69DFEB24}" type="presParOf" srcId="{7E1C474C-BA0B-494F-BE7A-22C0C94A69E2}" destId="{FACF124A-3B97-4F02-B922-AB625A8BC76C}" srcOrd="5" destOrd="0" presId="urn:diagrams.loki3.com/VaryingWidthList+Icon"/>
    <dgm:cxn modelId="{53B726A5-9107-4AA5-8524-C3016CF4BAD1}" type="presParOf" srcId="{7E1C474C-BA0B-494F-BE7A-22C0C94A69E2}" destId="{8E459BEE-2158-4387-B333-7BCC67136C44}" srcOrd="6" destOrd="0" presId="urn:diagrams.loki3.com/VaryingWidthList+Icon"/>
    <dgm:cxn modelId="{2A3691BB-6D5C-428C-A42F-53CC3C2A5021}" type="presParOf" srcId="{7E1C474C-BA0B-494F-BE7A-22C0C94A69E2}" destId="{EE181BCC-C51B-4EB1-8286-1B5168A3E421}" srcOrd="7" destOrd="0" presId="urn:diagrams.loki3.com/VaryingWidthList+Icon"/>
    <dgm:cxn modelId="{CCE021B9-D8CD-4F84-AF98-40E18374CE02}" type="presParOf" srcId="{7E1C474C-BA0B-494F-BE7A-22C0C94A69E2}" destId="{39633905-CA11-412E-A834-65EF3E2C0BD1}" srcOrd="8" destOrd="0" presId="urn:diagrams.loki3.com/VaryingWidthList+Icon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01E5CB-794A-490B-9515-4586CF6CD1A8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67CDFC0-2946-4491-B58C-E02B183FF727}">
      <dgm:prSet phldrT="[Текст]" custT="1"/>
      <dgm:spPr>
        <a:solidFill>
          <a:schemeClr val="accent5">
            <a:lumMod val="7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Новая система управления производст-венным процессом 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23ECF7-A2A9-4189-BDC4-5455B962F642}" type="parTrans" cxnId="{034731C7-3013-43EA-B546-088030451E91}">
      <dgm:prSet/>
      <dgm:spPr/>
      <dgm:t>
        <a:bodyPr/>
        <a:lstStyle/>
        <a:p>
          <a:endParaRPr lang="ru-RU"/>
        </a:p>
      </dgm:t>
    </dgm:pt>
    <dgm:pt modelId="{48EC5E85-DD8C-449B-B963-8EA2D5EC0180}" type="sibTrans" cxnId="{034731C7-3013-43EA-B546-088030451E91}">
      <dgm:prSet/>
      <dgm:spPr/>
      <dgm:t>
        <a:bodyPr/>
        <a:lstStyle/>
        <a:p>
          <a:endParaRPr lang="ru-RU"/>
        </a:p>
      </dgm:t>
    </dgm:pt>
    <dgm:pt modelId="{0C53A1BE-2539-408C-A6D9-B416BF650A9B}">
      <dgm:prSet phldrT="[Текст]" custT="1"/>
      <dgm:spPr>
        <a:solidFill>
          <a:schemeClr val="accent5">
            <a:lumMod val="7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Компетен-ции по внутренним и внешним коммуника-циям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471818-143D-4E81-9B6A-01C5DB504DBA}" type="parTrans" cxnId="{D3EB1AD7-81C0-451F-850A-FE1ABCDF922F}">
      <dgm:prSet/>
      <dgm:spPr/>
      <dgm:t>
        <a:bodyPr/>
        <a:lstStyle/>
        <a:p>
          <a:endParaRPr lang="ru-RU"/>
        </a:p>
      </dgm:t>
    </dgm:pt>
    <dgm:pt modelId="{A95A44D2-8892-4BFF-9F5F-BE40C5FF6F18}" type="sibTrans" cxnId="{D3EB1AD7-81C0-451F-850A-FE1ABCDF922F}">
      <dgm:prSet/>
      <dgm:spPr/>
      <dgm:t>
        <a:bodyPr/>
        <a:lstStyle/>
        <a:p>
          <a:endParaRPr lang="ru-RU"/>
        </a:p>
      </dgm:t>
    </dgm:pt>
    <dgm:pt modelId="{112C8F77-3A76-4F61-A89E-8AABBF3EAD0D}">
      <dgm:prSet phldrT="[Текст]" custT="1"/>
      <dgm:spPr>
        <a:solidFill>
          <a:schemeClr val="accent5">
            <a:lumMod val="7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Новые профессии по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направ-лению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деятельнос-ти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FC57DD-720D-46EF-9144-14E31D3FC5E1}" type="parTrans" cxnId="{6BD9656D-EC44-4201-95B2-F618B6DC2C7F}">
      <dgm:prSet/>
      <dgm:spPr/>
      <dgm:t>
        <a:bodyPr/>
        <a:lstStyle/>
        <a:p>
          <a:endParaRPr lang="ru-RU"/>
        </a:p>
      </dgm:t>
    </dgm:pt>
    <dgm:pt modelId="{3CFB8959-1538-45DD-BFC1-891F2EBB5CE2}" type="sibTrans" cxnId="{6BD9656D-EC44-4201-95B2-F618B6DC2C7F}">
      <dgm:prSet/>
      <dgm:spPr/>
      <dgm:t>
        <a:bodyPr/>
        <a:lstStyle/>
        <a:p>
          <a:endParaRPr lang="ru-RU"/>
        </a:p>
      </dgm:t>
    </dgm:pt>
    <dgm:pt modelId="{F52C825A-D679-4A65-B0D8-DB333473FA1C}">
      <dgm:prSet phldrT="[Текст]" custT="1"/>
      <dgm:spPr>
        <a:solidFill>
          <a:schemeClr val="accent5">
            <a:lumMod val="7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Новые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профессио-нальные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компетен-ции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по профессиям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904E41-FAD2-4720-A87C-E5464D5F2935}" type="parTrans" cxnId="{7C16EACF-97C0-495F-84BE-7A84A76F60EA}">
      <dgm:prSet/>
      <dgm:spPr/>
      <dgm:t>
        <a:bodyPr/>
        <a:lstStyle/>
        <a:p>
          <a:endParaRPr lang="ru-RU"/>
        </a:p>
      </dgm:t>
    </dgm:pt>
    <dgm:pt modelId="{5F188277-28EC-4546-84BC-2D4592CCE355}" type="sibTrans" cxnId="{7C16EACF-97C0-495F-84BE-7A84A76F60EA}">
      <dgm:prSet/>
      <dgm:spPr/>
      <dgm:t>
        <a:bodyPr/>
        <a:lstStyle/>
        <a:p>
          <a:endParaRPr lang="ru-RU"/>
        </a:p>
      </dgm:t>
    </dgm:pt>
    <dgm:pt modelId="{83E22380-739E-4BB2-BD9D-AF01BA8D4BAB}">
      <dgm:prSet phldrT="[Текст]" custT="1"/>
      <dgm:spPr>
        <a:solidFill>
          <a:schemeClr val="accent5">
            <a:lumMod val="7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Внедрение новых техники и технологий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887A67-E18E-4799-8834-A880BAD779D4}" type="parTrans" cxnId="{F3E8D68B-C7A8-40C2-B25B-E6AA5915633A}">
      <dgm:prSet/>
      <dgm:spPr/>
      <dgm:t>
        <a:bodyPr/>
        <a:lstStyle/>
        <a:p>
          <a:endParaRPr lang="ru-RU"/>
        </a:p>
      </dgm:t>
    </dgm:pt>
    <dgm:pt modelId="{3BD105B8-E684-4A11-AA35-DC2DE56D9550}" type="sibTrans" cxnId="{F3E8D68B-C7A8-40C2-B25B-E6AA5915633A}">
      <dgm:prSet/>
      <dgm:spPr/>
      <dgm:t>
        <a:bodyPr/>
        <a:lstStyle/>
        <a:p>
          <a:endParaRPr lang="ru-RU"/>
        </a:p>
      </dgm:t>
    </dgm:pt>
    <dgm:pt modelId="{F2BF2727-65AE-4005-AEF8-B6CC93A446E7}">
      <dgm:prSet phldrT="[Текст]" custT="1"/>
      <dgm:spPr>
        <a:solidFill>
          <a:schemeClr val="accent5">
            <a:lumMod val="7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Новая организация рабочих мест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00C470-F429-40F8-96E8-1DD02E89A33D}" type="parTrans" cxnId="{C1026C8B-6E9E-48B0-855B-44CF56975F8A}">
      <dgm:prSet/>
      <dgm:spPr/>
      <dgm:t>
        <a:bodyPr/>
        <a:lstStyle/>
        <a:p>
          <a:endParaRPr lang="ru-RU"/>
        </a:p>
      </dgm:t>
    </dgm:pt>
    <dgm:pt modelId="{932C9C1C-D337-407F-BB53-9C99269BFF4E}" type="sibTrans" cxnId="{C1026C8B-6E9E-48B0-855B-44CF56975F8A}">
      <dgm:prSet/>
      <dgm:spPr/>
      <dgm:t>
        <a:bodyPr/>
        <a:lstStyle/>
        <a:p>
          <a:endParaRPr lang="ru-RU"/>
        </a:p>
      </dgm:t>
    </dgm:pt>
    <dgm:pt modelId="{2ABDB715-58F3-4D47-9584-9B116699A774}">
      <dgm:prSet/>
      <dgm:spPr/>
      <dgm:t>
        <a:bodyPr/>
        <a:lstStyle/>
        <a:p>
          <a:endParaRPr lang="ru-RU"/>
        </a:p>
      </dgm:t>
    </dgm:pt>
    <dgm:pt modelId="{D67C860C-2A4E-4C07-9541-7FC4408C19CF}" type="parTrans" cxnId="{B335B6A8-69B6-4FF6-B3D4-1A96CD2426B2}">
      <dgm:prSet/>
      <dgm:spPr/>
      <dgm:t>
        <a:bodyPr/>
        <a:lstStyle/>
        <a:p>
          <a:endParaRPr lang="ru-RU"/>
        </a:p>
      </dgm:t>
    </dgm:pt>
    <dgm:pt modelId="{34783953-979A-4B85-B053-139AE660FCD9}" type="sibTrans" cxnId="{B335B6A8-69B6-4FF6-B3D4-1A96CD2426B2}">
      <dgm:prSet/>
      <dgm:spPr/>
      <dgm:t>
        <a:bodyPr/>
        <a:lstStyle/>
        <a:p>
          <a:endParaRPr lang="ru-RU"/>
        </a:p>
      </dgm:t>
    </dgm:pt>
    <dgm:pt modelId="{A7815EF1-2619-49B1-9519-525308364762}">
      <dgm:prSet/>
      <dgm:spPr/>
      <dgm:t>
        <a:bodyPr/>
        <a:lstStyle/>
        <a:p>
          <a:endParaRPr lang="ru-RU"/>
        </a:p>
      </dgm:t>
    </dgm:pt>
    <dgm:pt modelId="{A30DAAA3-A89D-4720-965A-46EE786A4FFC}" type="parTrans" cxnId="{09ED5D98-51B9-4F48-8301-D3D93CD8428C}">
      <dgm:prSet/>
      <dgm:spPr/>
      <dgm:t>
        <a:bodyPr/>
        <a:lstStyle/>
        <a:p>
          <a:endParaRPr lang="ru-RU"/>
        </a:p>
      </dgm:t>
    </dgm:pt>
    <dgm:pt modelId="{54B90DFD-1675-47FB-AB0A-A415D6F5E987}" type="sibTrans" cxnId="{09ED5D98-51B9-4F48-8301-D3D93CD8428C}">
      <dgm:prSet/>
      <dgm:spPr/>
      <dgm:t>
        <a:bodyPr/>
        <a:lstStyle/>
        <a:p>
          <a:endParaRPr lang="ru-RU"/>
        </a:p>
      </dgm:t>
    </dgm:pt>
    <dgm:pt modelId="{8037B1A1-2009-4687-BDE6-62762C08BE6A}">
      <dgm:prSet/>
      <dgm:spPr/>
      <dgm:t>
        <a:bodyPr/>
        <a:lstStyle/>
        <a:p>
          <a:endParaRPr lang="ru-RU"/>
        </a:p>
      </dgm:t>
    </dgm:pt>
    <dgm:pt modelId="{C03543CE-ACDF-439D-B309-DF79E17D2D22}" type="parTrans" cxnId="{E8F039C6-C44B-42ED-A40A-EB9AA91E94E3}">
      <dgm:prSet/>
      <dgm:spPr/>
      <dgm:t>
        <a:bodyPr/>
        <a:lstStyle/>
        <a:p>
          <a:endParaRPr lang="ru-RU"/>
        </a:p>
      </dgm:t>
    </dgm:pt>
    <dgm:pt modelId="{77DC6C51-40DE-43BD-AD87-BE89F77087C9}" type="sibTrans" cxnId="{E8F039C6-C44B-42ED-A40A-EB9AA91E94E3}">
      <dgm:prSet/>
      <dgm:spPr/>
      <dgm:t>
        <a:bodyPr/>
        <a:lstStyle/>
        <a:p>
          <a:endParaRPr lang="ru-RU"/>
        </a:p>
      </dgm:t>
    </dgm:pt>
    <dgm:pt modelId="{6F2E91A9-B30C-4C6C-9C2F-0CA433D44508}">
      <dgm:prSet phldrT="[Текст]" custT="1"/>
      <dgm:spPr>
        <a:solidFill>
          <a:schemeClr val="accent5">
            <a:lumMod val="7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Производственная деятельность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3FEFD0-736C-4E51-A551-EBA56EB0CC90}" type="sibTrans" cxnId="{7A8B1E1B-32EC-4AA8-BF83-ADE9260A9843}">
      <dgm:prSet/>
      <dgm:spPr/>
      <dgm:t>
        <a:bodyPr/>
        <a:lstStyle/>
        <a:p>
          <a:endParaRPr lang="ru-RU"/>
        </a:p>
      </dgm:t>
    </dgm:pt>
    <dgm:pt modelId="{388B35A1-B859-47D0-A637-1932A8A8E278}" type="parTrans" cxnId="{7A8B1E1B-32EC-4AA8-BF83-ADE9260A9843}">
      <dgm:prSet/>
      <dgm:spPr/>
      <dgm:t>
        <a:bodyPr/>
        <a:lstStyle/>
        <a:p>
          <a:endParaRPr lang="ru-RU"/>
        </a:p>
      </dgm:t>
    </dgm:pt>
    <dgm:pt modelId="{8EB9099C-6AF3-43C1-8AC3-9412513AD3DE}" type="pres">
      <dgm:prSet presAssocID="{1601E5CB-794A-490B-9515-4586CF6CD1A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4195C749-40A8-482E-82D2-D9EF408007A5}" type="pres">
      <dgm:prSet presAssocID="{6F2E91A9-B30C-4C6C-9C2F-0CA433D44508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ru-RU"/>
        </a:p>
      </dgm:t>
    </dgm:pt>
    <dgm:pt modelId="{82D28360-F470-4C5F-A4DC-2DDFE797FC7A}" type="pres">
      <dgm:prSet presAssocID="{667CDFC0-2946-4491-B58C-E02B183FF727}" presName="Accent1" presStyleCnt="0"/>
      <dgm:spPr/>
    </dgm:pt>
    <dgm:pt modelId="{72773745-8F9C-4F66-AA17-4183C65DA0A1}" type="pres">
      <dgm:prSet presAssocID="{667CDFC0-2946-4491-B58C-E02B183FF727}" presName="Accent" presStyleLbl="bgShp" presStyleIdx="0" presStyleCnt="6"/>
      <dgm:spPr/>
    </dgm:pt>
    <dgm:pt modelId="{0F5C41CA-E81B-4020-BF97-7BFDC443DC53}" type="pres">
      <dgm:prSet presAssocID="{667CDFC0-2946-4491-B58C-E02B183FF727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EC6408-4F65-4700-ACE0-C203B496FD1B}" type="pres">
      <dgm:prSet presAssocID="{0C53A1BE-2539-408C-A6D9-B416BF650A9B}" presName="Accent2" presStyleCnt="0"/>
      <dgm:spPr/>
    </dgm:pt>
    <dgm:pt modelId="{515AAA78-FB71-4C26-AA30-6AAD1A40D9F7}" type="pres">
      <dgm:prSet presAssocID="{0C53A1BE-2539-408C-A6D9-B416BF650A9B}" presName="Accent" presStyleLbl="bgShp" presStyleIdx="1" presStyleCnt="6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F2AD910D-0C08-40B1-AB7C-6CD48AE2532E}" type="pres">
      <dgm:prSet presAssocID="{0C53A1BE-2539-408C-A6D9-B416BF650A9B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12CE64-1F02-4747-AAF6-D0F7ACEB3D19}" type="pres">
      <dgm:prSet presAssocID="{112C8F77-3A76-4F61-A89E-8AABBF3EAD0D}" presName="Accent3" presStyleCnt="0"/>
      <dgm:spPr/>
    </dgm:pt>
    <dgm:pt modelId="{CE5B667C-05C7-4F47-81B9-06104380EBB4}" type="pres">
      <dgm:prSet presAssocID="{112C8F77-3A76-4F61-A89E-8AABBF3EAD0D}" presName="Accent" presStyleLbl="bgShp" presStyleIdx="2" presStyleCnt="6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A1CFDE60-EF0F-4AE7-AFC0-826A5D7BBD13}" type="pres">
      <dgm:prSet presAssocID="{112C8F77-3A76-4F61-A89E-8AABBF3EAD0D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E85A9C-BD28-4164-AED9-B0EFC41D3706}" type="pres">
      <dgm:prSet presAssocID="{F52C825A-D679-4A65-B0D8-DB333473FA1C}" presName="Accent4" presStyleCnt="0"/>
      <dgm:spPr/>
    </dgm:pt>
    <dgm:pt modelId="{C0298510-D58A-4FA4-A0AC-880685F32E96}" type="pres">
      <dgm:prSet presAssocID="{F52C825A-D679-4A65-B0D8-DB333473FA1C}" presName="Accent" presStyleLbl="bgShp" presStyleIdx="3" presStyleCnt="6" custLinFactNeighborX="-38304" custLinFactNeighborY="22184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CEC1E73F-818D-4694-9EA0-D4A2670C43A3}" type="pres">
      <dgm:prSet presAssocID="{F52C825A-D679-4A65-B0D8-DB333473FA1C}" presName="Child4" presStyleLbl="node1" presStyleIdx="3" presStyleCnt="6" custLinFactNeighborX="-850" custLinFactNeighborY="-59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7AF3FA-8F56-4EC0-84B1-AB3E4137EFE1}" type="pres">
      <dgm:prSet presAssocID="{83E22380-739E-4BB2-BD9D-AF01BA8D4BAB}" presName="Accent5" presStyleCnt="0"/>
      <dgm:spPr/>
    </dgm:pt>
    <dgm:pt modelId="{55E0805D-0DE9-434E-8090-CDA142881EEB}" type="pres">
      <dgm:prSet presAssocID="{83E22380-739E-4BB2-BD9D-AF01BA8D4BAB}" presName="Accent" presStyleLbl="bgShp" presStyleIdx="4" presStyleCnt="6" custLinFactX="-14948" custLinFactY="-83979" custLinFactNeighborX="-100000" custLinFactNeighborY="-100000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D9941B79-9A5F-4617-BA99-9E904259AE44}" type="pres">
      <dgm:prSet presAssocID="{83E22380-739E-4BB2-BD9D-AF01BA8D4BAB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9CE03F-BC48-4C5C-A116-DAB1A61956E5}" type="pres">
      <dgm:prSet presAssocID="{F2BF2727-65AE-4005-AEF8-B6CC93A446E7}" presName="Accent6" presStyleCnt="0"/>
      <dgm:spPr/>
    </dgm:pt>
    <dgm:pt modelId="{4485B90D-9845-436F-8A5D-9AA8D2DDD6C1}" type="pres">
      <dgm:prSet presAssocID="{F2BF2727-65AE-4005-AEF8-B6CC93A446E7}" presName="Accent" presStyleLbl="bgShp" presStyleIdx="5" presStyleCnt="6" custLinFactY="-100000" custLinFactNeighborX="80801" custLinFactNeighborY="-115367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AF0D24E7-5A0D-433C-A6EE-1DBF61ECFD44}" type="pres">
      <dgm:prSet presAssocID="{F2BF2727-65AE-4005-AEF8-B6CC93A446E7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335B6A8-69B6-4FF6-B3D4-1A96CD2426B2}" srcId="{1601E5CB-794A-490B-9515-4586CF6CD1A8}" destId="{2ABDB715-58F3-4D47-9584-9B116699A774}" srcOrd="1" destOrd="0" parTransId="{D67C860C-2A4E-4C07-9541-7FC4408C19CF}" sibTransId="{34783953-979A-4B85-B053-139AE660FCD9}"/>
    <dgm:cxn modelId="{6BD9656D-EC44-4201-95B2-F618B6DC2C7F}" srcId="{6F2E91A9-B30C-4C6C-9C2F-0CA433D44508}" destId="{112C8F77-3A76-4F61-A89E-8AABBF3EAD0D}" srcOrd="2" destOrd="0" parTransId="{FBFC57DD-720D-46EF-9144-14E31D3FC5E1}" sibTransId="{3CFB8959-1538-45DD-BFC1-891F2EBB5CE2}"/>
    <dgm:cxn modelId="{E8F039C6-C44B-42ED-A40A-EB9AA91E94E3}" srcId="{1601E5CB-794A-490B-9515-4586CF6CD1A8}" destId="{8037B1A1-2009-4687-BDE6-62762C08BE6A}" srcOrd="3" destOrd="0" parTransId="{C03543CE-ACDF-439D-B309-DF79E17D2D22}" sibTransId="{77DC6C51-40DE-43BD-AD87-BE89F77087C9}"/>
    <dgm:cxn modelId="{88E8D727-FB8E-4950-B83D-758C8A310A38}" type="presOf" srcId="{F2BF2727-65AE-4005-AEF8-B6CC93A446E7}" destId="{AF0D24E7-5A0D-433C-A6EE-1DBF61ECFD44}" srcOrd="0" destOrd="0" presId="urn:microsoft.com/office/officeart/2011/layout/HexagonRadial"/>
    <dgm:cxn modelId="{58208852-2431-424F-84A1-722F07995E73}" type="presOf" srcId="{F52C825A-D679-4A65-B0D8-DB333473FA1C}" destId="{CEC1E73F-818D-4694-9EA0-D4A2670C43A3}" srcOrd="0" destOrd="0" presId="urn:microsoft.com/office/officeart/2011/layout/HexagonRadial"/>
    <dgm:cxn modelId="{16603045-DA60-47DD-A796-D6D1D8917C73}" type="presOf" srcId="{667CDFC0-2946-4491-B58C-E02B183FF727}" destId="{0F5C41CA-E81B-4020-BF97-7BFDC443DC53}" srcOrd="0" destOrd="0" presId="urn:microsoft.com/office/officeart/2011/layout/HexagonRadial"/>
    <dgm:cxn modelId="{BFF71FE3-2452-4DF2-99F6-8C0840E485DB}" type="presOf" srcId="{112C8F77-3A76-4F61-A89E-8AABBF3EAD0D}" destId="{A1CFDE60-EF0F-4AE7-AFC0-826A5D7BBD13}" srcOrd="0" destOrd="0" presId="urn:microsoft.com/office/officeart/2011/layout/HexagonRadial"/>
    <dgm:cxn modelId="{F2D5A992-7BAA-4625-B962-B4ED65EB9F94}" type="presOf" srcId="{0C53A1BE-2539-408C-A6D9-B416BF650A9B}" destId="{F2AD910D-0C08-40B1-AB7C-6CD48AE2532E}" srcOrd="0" destOrd="0" presId="urn:microsoft.com/office/officeart/2011/layout/HexagonRadial"/>
    <dgm:cxn modelId="{D3EB1AD7-81C0-451F-850A-FE1ABCDF922F}" srcId="{6F2E91A9-B30C-4C6C-9C2F-0CA433D44508}" destId="{0C53A1BE-2539-408C-A6D9-B416BF650A9B}" srcOrd="1" destOrd="0" parTransId="{8E471818-143D-4E81-9B6A-01C5DB504DBA}" sibTransId="{A95A44D2-8892-4BFF-9F5F-BE40C5FF6F18}"/>
    <dgm:cxn modelId="{034731C7-3013-43EA-B546-088030451E91}" srcId="{6F2E91A9-B30C-4C6C-9C2F-0CA433D44508}" destId="{667CDFC0-2946-4491-B58C-E02B183FF727}" srcOrd="0" destOrd="0" parTransId="{B023ECF7-A2A9-4189-BDC4-5455B962F642}" sibTransId="{48EC5E85-DD8C-449B-B963-8EA2D5EC0180}"/>
    <dgm:cxn modelId="{7A8B1E1B-32EC-4AA8-BF83-ADE9260A9843}" srcId="{1601E5CB-794A-490B-9515-4586CF6CD1A8}" destId="{6F2E91A9-B30C-4C6C-9C2F-0CA433D44508}" srcOrd="0" destOrd="0" parTransId="{388B35A1-B859-47D0-A637-1932A8A8E278}" sibTransId="{883FEFD0-736C-4E51-A551-EBA56EB0CC90}"/>
    <dgm:cxn modelId="{C1026C8B-6E9E-48B0-855B-44CF56975F8A}" srcId="{6F2E91A9-B30C-4C6C-9C2F-0CA433D44508}" destId="{F2BF2727-65AE-4005-AEF8-B6CC93A446E7}" srcOrd="5" destOrd="0" parTransId="{B700C470-F429-40F8-96E8-1DD02E89A33D}" sibTransId="{932C9C1C-D337-407F-BB53-9C99269BFF4E}"/>
    <dgm:cxn modelId="{09ED5D98-51B9-4F48-8301-D3D93CD8428C}" srcId="{1601E5CB-794A-490B-9515-4586CF6CD1A8}" destId="{A7815EF1-2619-49B1-9519-525308364762}" srcOrd="2" destOrd="0" parTransId="{A30DAAA3-A89D-4720-965A-46EE786A4FFC}" sibTransId="{54B90DFD-1675-47FB-AB0A-A415D6F5E987}"/>
    <dgm:cxn modelId="{289421FB-6396-4F41-8F1C-B1BB7560896F}" type="presOf" srcId="{6F2E91A9-B30C-4C6C-9C2F-0CA433D44508}" destId="{4195C749-40A8-482E-82D2-D9EF408007A5}" srcOrd="0" destOrd="0" presId="urn:microsoft.com/office/officeart/2011/layout/HexagonRadial"/>
    <dgm:cxn modelId="{F3E8D68B-C7A8-40C2-B25B-E6AA5915633A}" srcId="{6F2E91A9-B30C-4C6C-9C2F-0CA433D44508}" destId="{83E22380-739E-4BB2-BD9D-AF01BA8D4BAB}" srcOrd="4" destOrd="0" parTransId="{85887A67-E18E-4799-8834-A880BAD779D4}" sibTransId="{3BD105B8-E684-4A11-AA35-DC2DE56D9550}"/>
    <dgm:cxn modelId="{BBD51AFE-CFE0-4A77-B416-EDE0B4D70B1C}" type="presOf" srcId="{1601E5CB-794A-490B-9515-4586CF6CD1A8}" destId="{8EB9099C-6AF3-43C1-8AC3-9412513AD3DE}" srcOrd="0" destOrd="0" presId="urn:microsoft.com/office/officeart/2011/layout/HexagonRadial"/>
    <dgm:cxn modelId="{7C16EACF-97C0-495F-84BE-7A84A76F60EA}" srcId="{6F2E91A9-B30C-4C6C-9C2F-0CA433D44508}" destId="{F52C825A-D679-4A65-B0D8-DB333473FA1C}" srcOrd="3" destOrd="0" parTransId="{C1904E41-FAD2-4720-A87C-E5464D5F2935}" sibTransId="{5F188277-28EC-4546-84BC-2D4592CCE355}"/>
    <dgm:cxn modelId="{06BC8D85-BFEB-40FF-889E-4ED5A2B77374}" type="presOf" srcId="{83E22380-739E-4BB2-BD9D-AF01BA8D4BAB}" destId="{D9941B79-9A5F-4617-BA99-9E904259AE44}" srcOrd="0" destOrd="0" presId="urn:microsoft.com/office/officeart/2011/layout/HexagonRadial"/>
    <dgm:cxn modelId="{F5B5CA6F-C050-4152-A219-765B0CF5C470}" type="presParOf" srcId="{8EB9099C-6AF3-43C1-8AC3-9412513AD3DE}" destId="{4195C749-40A8-482E-82D2-D9EF408007A5}" srcOrd="0" destOrd="0" presId="urn:microsoft.com/office/officeart/2011/layout/HexagonRadial"/>
    <dgm:cxn modelId="{F24772E9-E3FA-4D1A-8668-C7CF487910F4}" type="presParOf" srcId="{8EB9099C-6AF3-43C1-8AC3-9412513AD3DE}" destId="{82D28360-F470-4C5F-A4DC-2DDFE797FC7A}" srcOrd="1" destOrd="0" presId="urn:microsoft.com/office/officeart/2011/layout/HexagonRadial"/>
    <dgm:cxn modelId="{C03FB5B4-5563-4356-8D1E-A2016241314F}" type="presParOf" srcId="{82D28360-F470-4C5F-A4DC-2DDFE797FC7A}" destId="{72773745-8F9C-4F66-AA17-4183C65DA0A1}" srcOrd="0" destOrd="0" presId="urn:microsoft.com/office/officeart/2011/layout/HexagonRadial"/>
    <dgm:cxn modelId="{CAE7C100-B628-416B-8392-9B713C2C51C7}" type="presParOf" srcId="{8EB9099C-6AF3-43C1-8AC3-9412513AD3DE}" destId="{0F5C41CA-E81B-4020-BF97-7BFDC443DC53}" srcOrd="2" destOrd="0" presId="urn:microsoft.com/office/officeart/2011/layout/HexagonRadial"/>
    <dgm:cxn modelId="{B7D4B330-26FD-4586-9798-BA5DD1308D8F}" type="presParOf" srcId="{8EB9099C-6AF3-43C1-8AC3-9412513AD3DE}" destId="{CBEC6408-4F65-4700-ACE0-C203B496FD1B}" srcOrd="3" destOrd="0" presId="urn:microsoft.com/office/officeart/2011/layout/HexagonRadial"/>
    <dgm:cxn modelId="{A9D53EF3-337C-427F-AC36-BA69A7EB167E}" type="presParOf" srcId="{CBEC6408-4F65-4700-ACE0-C203B496FD1B}" destId="{515AAA78-FB71-4C26-AA30-6AAD1A40D9F7}" srcOrd="0" destOrd="0" presId="urn:microsoft.com/office/officeart/2011/layout/HexagonRadial"/>
    <dgm:cxn modelId="{82688D0B-D36B-460A-A9CB-FA8DC88902A6}" type="presParOf" srcId="{8EB9099C-6AF3-43C1-8AC3-9412513AD3DE}" destId="{F2AD910D-0C08-40B1-AB7C-6CD48AE2532E}" srcOrd="4" destOrd="0" presId="urn:microsoft.com/office/officeart/2011/layout/HexagonRadial"/>
    <dgm:cxn modelId="{C5ECB1E4-8EFC-4461-A077-EF952E1E40C4}" type="presParOf" srcId="{8EB9099C-6AF3-43C1-8AC3-9412513AD3DE}" destId="{7F12CE64-1F02-4747-AAF6-D0F7ACEB3D19}" srcOrd="5" destOrd="0" presId="urn:microsoft.com/office/officeart/2011/layout/HexagonRadial"/>
    <dgm:cxn modelId="{AEE631ED-3425-4735-8BFF-2B6A6FAF8C65}" type="presParOf" srcId="{7F12CE64-1F02-4747-AAF6-D0F7ACEB3D19}" destId="{CE5B667C-05C7-4F47-81B9-06104380EBB4}" srcOrd="0" destOrd="0" presId="urn:microsoft.com/office/officeart/2011/layout/HexagonRadial"/>
    <dgm:cxn modelId="{D8B24FE5-FBEE-4521-823D-A0777FA78BE3}" type="presParOf" srcId="{8EB9099C-6AF3-43C1-8AC3-9412513AD3DE}" destId="{A1CFDE60-EF0F-4AE7-AFC0-826A5D7BBD13}" srcOrd="6" destOrd="0" presId="urn:microsoft.com/office/officeart/2011/layout/HexagonRadial"/>
    <dgm:cxn modelId="{28CDDB5F-52C0-498A-A95F-AF3CD6C88639}" type="presParOf" srcId="{8EB9099C-6AF3-43C1-8AC3-9412513AD3DE}" destId="{50E85A9C-BD28-4164-AED9-B0EFC41D3706}" srcOrd="7" destOrd="0" presId="urn:microsoft.com/office/officeart/2011/layout/HexagonRadial"/>
    <dgm:cxn modelId="{9C02DC82-FDE0-4602-8AFF-E29222DE82DD}" type="presParOf" srcId="{50E85A9C-BD28-4164-AED9-B0EFC41D3706}" destId="{C0298510-D58A-4FA4-A0AC-880685F32E96}" srcOrd="0" destOrd="0" presId="urn:microsoft.com/office/officeart/2011/layout/HexagonRadial"/>
    <dgm:cxn modelId="{9F866515-340E-4BCA-9844-E680AC958721}" type="presParOf" srcId="{8EB9099C-6AF3-43C1-8AC3-9412513AD3DE}" destId="{CEC1E73F-818D-4694-9EA0-D4A2670C43A3}" srcOrd="8" destOrd="0" presId="urn:microsoft.com/office/officeart/2011/layout/HexagonRadial"/>
    <dgm:cxn modelId="{FA5835FA-99A5-48B5-9528-02E33B3F9C21}" type="presParOf" srcId="{8EB9099C-6AF3-43C1-8AC3-9412513AD3DE}" destId="{6F7AF3FA-8F56-4EC0-84B1-AB3E4137EFE1}" srcOrd="9" destOrd="0" presId="urn:microsoft.com/office/officeart/2011/layout/HexagonRadial"/>
    <dgm:cxn modelId="{69DE5793-AC6C-45BD-B590-511225F6E46B}" type="presParOf" srcId="{6F7AF3FA-8F56-4EC0-84B1-AB3E4137EFE1}" destId="{55E0805D-0DE9-434E-8090-CDA142881EEB}" srcOrd="0" destOrd="0" presId="urn:microsoft.com/office/officeart/2011/layout/HexagonRadial"/>
    <dgm:cxn modelId="{BFC0B315-292A-4442-BDF8-ADB9E1C15832}" type="presParOf" srcId="{8EB9099C-6AF3-43C1-8AC3-9412513AD3DE}" destId="{D9941B79-9A5F-4617-BA99-9E904259AE44}" srcOrd="10" destOrd="0" presId="urn:microsoft.com/office/officeart/2011/layout/HexagonRadial"/>
    <dgm:cxn modelId="{15CBC94E-3559-43F6-AABF-99CB5F0186AA}" type="presParOf" srcId="{8EB9099C-6AF3-43C1-8AC3-9412513AD3DE}" destId="{6C9CE03F-BC48-4C5C-A116-DAB1A61956E5}" srcOrd="11" destOrd="0" presId="urn:microsoft.com/office/officeart/2011/layout/HexagonRadial"/>
    <dgm:cxn modelId="{9A7896E1-5E74-45A8-AB2F-B24E149C44E8}" type="presParOf" srcId="{6C9CE03F-BC48-4C5C-A116-DAB1A61956E5}" destId="{4485B90D-9845-436F-8A5D-9AA8D2DDD6C1}" srcOrd="0" destOrd="0" presId="urn:microsoft.com/office/officeart/2011/layout/HexagonRadial"/>
    <dgm:cxn modelId="{E9238AA7-9EBA-40B5-857D-BFD186E3AC05}" type="presParOf" srcId="{8EB9099C-6AF3-43C1-8AC3-9412513AD3DE}" destId="{AF0D24E7-5A0D-433C-A6EE-1DBF61ECFD44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8314A4-D1AA-4B68-AE49-D421184241E5}">
      <dsp:nvSpPr>
        <dsp:cNvPr id="0" name=""/>
        <dsp:cNvSpPr/>
      </dsp:nvSpPr>
      <dsp:spPr>
        <a:xfrm rot="16200000">
          <a:off x="508000" y="-527116"/>
          <a:ext cx="2032000" cy="3048000"/>
        </a:xfrm>
        <a:prstGeom prst="round1Rect">
          <a:avLst/>
        </a:prstGeom>
        <a:solidFill>
          <a:schemeClr val="accent5">
            <a:lumMod val="60000"/>
            <a:lumOff val="40000"/>
          </a:schemeClr>
        </a:solidFill>
        <a:ln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II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Построение проекта ПКС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 соответствии с ЖЦП 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0" y="-19116"/>
        <a:ext cx="3048000" cy="1524000"/>
      </dsp:txXfrm>
    </dsp:sp>
    <dsp:sp modelId="{97F187EA-7A29-4C42-B616-8D5E60932525}">
      <dsp:nvSpPr>
        <dsp:cNvPr id="0" name=""/>
        <dsp:cNvSpPr/>
      </dsp:nvSpPr>
      <dsp:spPr>
        <a:xfrm>
          <a:off x="3048000" y="-19116"/>
          <a:ext cx="3048000" cy="2032000"/>
        </a:xfrm>
        <a:prstGeom prst="round1Rect">
          <a:avLst/>
        </a:prstGeom>
        <a:solidFill>
          <a:schemeClr val="accent5">
            <a:lumMod val="75000"/>
          </a:schemeClr>
        </a:solidFill>
        <a:ln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III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 компетенций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 профессиям  (ПС) в соответствии с         техпроцессами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48000" y="-19116"/>
        <a:ext cx="3048000" cy="1524000"/>
      </dsp:txXfrm>
    </dsp:sp>
    <dsp:sp modelId="{40C04B9D-7D3C-4782-B31D-E7490E81322E}">
      <dsp:nvSpPr>
        <dsp:cNvPr id="0" name=""/>
        <dsp:cNvSpPr/>
      </dsp:nvSpPr>
      <dsp:spPr>
        <a:xfrm rot="10800000">
          <a:off x="32674" y="1986996"/>
          <a:ext cx="3048000" cy="2032000"/>
        </a:xfrm>
        <a:prstGeom prst="round1Rect">
          <a:avLst/>
        </a:prstGeom>
        <a:solidFill>
          <a:schemeClr val="accent5">
            <a:lumMod val="40000"/>
            <a:lumOff val="60000"/>
          </a:schemeClr>
        </a:solidFill>
        <a:ln>
          <a:solidFill>
            <a:schemeClr val="tx2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I</a:t>
          </a:r>
          <a:endParaRPr lang="ru-RU" sz="1800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ЖЦП  отрасли экономики</a:t>
          </a:r>
          <a:r>
            <a:rPr lang="en-US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 участием  ведущих организаций</a:t>
          </a:r>
          <a:endParaRPr lang="en-US" sz="1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32674" y="2494996"/>
        <a:ext cx="3048000" cy="1524000"/>
      </dsp:txXfrm>
    </dsp:sp>
    <dsp:sp modelId="{8EAAD43A-959E-4A8C-A827-3715C2291BC4}">
      <dsp:nvSpPr>
        <dsp:cNvPr id="0" name=""/>
        <dsp:cNvSpPr/>
      </dsp:nvSpPr>
      <dsp:spPr>
        <a:xfrm rot="5400000">
          <a:off x="3517767" y="1459875"/>
          <a:ext cx="2108464" cy="3048000"/>
        </a:xfrm>
        <a:prstGeom prst="round1Rect">
          <a:avLst/>
        </a:prstGeom>
        <a:solidFill>
          <a:schemeClr val="accent5">
            <a:lumMod val="75000"/>
          </a:schemeClr>
        </a:solidFill>
        <a:ln>
          <a:solidFill>
            <a:schemeClr val="tx2"/>
          </a:solidFill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IY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Уточнение ПКС отрасли с учетом квалификационных требований и компетенций по профессиям  (ПС)</a:t>
          </a:r>
          <a:endParaRPr lang="en-US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3047999" y="2456759"/>
        <a:ext cx="3048000" cy="1581348"/>
      </dsp:txXfrm>
    </dsp:sp>
    <dsp:sp modelId="{832C5FA3-FE65-403F-8C02-FA72E4AAA0E9}">
      <dsp:nvSpPr>
        <dsp:cNvPr id="0" name=""/>
        <dsp:cNvSpPr/>
      </dsp:nvSpPr>
      <dsp:spPr>
        <a:xfrm>
          <a:off x="2133600" y="1523999"/>
          <a:ext cx="1828800" cy="1016000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>
          <a:solidFill>
            <a:schemeClr val="tx2"/>
          </a:solidFill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Формирование ПКС отрасли экономики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183197" y="1573596"/>
        <a:ext cx="1729606" cy="9168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AB2458-4586-49FA-9326-7FBC12DA710B}">
      <dsp:nvSpPr>
        <dsp:cNvPr id="0" name=""/>
        <dsp:cNvSpPr/>
      </dsp:nvSpPr>
      <dsp:spPr>
        <a:xfrm>
          <a:off x="0" y="178378"/>
          <a:ext cx="8206641" cy="548921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36000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tx1"/>
              </a:solidFill>
            </a:rPr>
            <a:t>→   </a:t>
          </a:r>
          <a:r>
            <a:rPr lang="ru-RU" sz="2000" b="1" kern="1200" dirty="0" smtClean="0">
              <a:solidFill>
                <a:schemeClr val="tx1"/>
              </a:solidFill>
            </a:rPr>
            <a:t>Появление новых и отмирание старых профессий</a:t>
          </a:r>
        </a:p>
      </dsp:txBody>
      <dsp:txXfrm>
        <a:off x="0" y="178378"/>
        <a:ext cx="8206641" cy="548921"/>
      </dsp:txXfrm>
    </dsp:sp>
    <dsp:sp modelId="{2A9B2A3B-65CB-42D8-831D-BD3A2A17DA8D}">
      <dsp:nvSpPr>
        <dsp:cNvPr id="0" name=""/>
        <dsp:cNvSpPr/>
      </dsp:nvSpPr>
      <dsp:spPr>
        <a:xfrm>
          <a:off x="0" y="1114859"/>
          <a:ext cx="8206641" cy="576579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36000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tx1"/>
              </a:solidFill>
            </a:rPr>
            <a:t>→  </a:t>
          </a:r>
          <a:r>
            <a:rPr lang="ru-RU" sz="1400" b="1" kern="1200" dirty="0" smtClean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ru-RU" sz="2000" b="1" kern="1200" dirty="0" smtClean="0">
              <a:solidFill>
                <a:schemeClr val="tx1"/>
              </a:solidFill>
            </a:rPr>
            <a:t>Изменение квалификационных требований по отдельным профессиям</a:t>
          </a:r>
        </a:p>
      </dsp:txBody>
      <dsp:txXfrm>
        <a:off x="0" y="1114859"/>
        <a:ext cx="8206641" cy="576579"/>
      </dsp:txXfrm>
    </dsp:sp>
    <dsp:sp modelId="{37A52644-F985-4F2B-8A81-C1A0685BC19F}">
      <dsp:nvSpPr>
        <dsp:cNvPr id="0" name=""/>
        <dsp:cNvSpPr/>
      </dsp:nvSpPr>
      <dsp:spPr>
        <a:xfrm>
          <a:off x="0" y="2829401"/>
          <a:ext cx="8206641" cy="597945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36000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tx1"/>
              </a:solidFill>
            </a:rPr>
            <a:t>→   </a:t>
          </a:r>
          <a:r>
            <a:rPr lang="ru-RU" sz="2000" b="1" kern="1200" dirty="0" smtClean="0">
              <a:solidFill>
                <a:schemeClr val="tx1"/>
              </a:solidFill>
            </a:rPr>
            <a:t>Появление новых компетенций по существующим профессиям</a:t>
          </a:r>
        </a:p>
      </dsp:txBody>
      <dsp:txXfrm>
        <a:off x="0" y="2829401"/>
        <a:ext cx="8206641" cy="597945"/>
      </dsp:txXfrm>
    </dsp:sp>
    <dsp:sp modelId="{8E459BEE-2158-4387-B333-7BCC67136C44}">
      <dsp:nvSpPr>
        <dsp:cNvPr id="0" name=""/>
        <dsp:cNvSpPr/>
      </dsp:nvSpPr>
      <dsp:spPr>
        <a:xfrm>
          <a:off x="0" y="1861069"/>
          <a:ext cx="8206641" cy="628530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36000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tx1"/>
              </a:solidFill>
            </a:rPr>
            <a:t>→   </a:t>
          </a:r>
          <a:r>
            <a:rPr lang="ru-RU" sz="2000" b="1" kern="1200" dirty="0" smtClean="0">
              <a:solidFill>
                <a:schemeClr val="tx1"/>
              </a:solidFill>
            </a:rPr>
            <a:t>Расширение функциональных обязанностей в область смежных профессий</a:t>
          </a:r>
        </a:p>
      </dsp:txBody>
      <dsp:txXfrm>
        <a:off x="0" y="1861069"/>
        <a:ext cx="8206641" cy="628530"/>
      </dsp:txXfrm>
    </dsp:sp>
    <dsp:sp modelId="{39633905-CA11-412E-A834-65EF3E2C0BD1}">
      <dsp:nvSpPr>
        <dsp:cNvPr id="0" name=""/>
        <dsp:cNvSpPr/>
      </dsp:nvSpPr>
      <dsp:spPr>
        <a:xfrm>
          <a:off x="0" y="3745927"/>
          <a:ext cx="8206641" cy="777699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36000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chemeClr val="tx1"/>
              </a:solidFill>
            </a:rPr>
            <a:t>→  </a:t>
          </a:r>
          <a:r>
            <a:rPr lang="ru-RU" sz="1600" b="1" kern="1200" dirty="0" smtClean="0">
              <a:solidFill>
                <a:schemeClr val="tx1"/>
              </a:solidFill>
            </a:rPr>
            <a:t> </a:t>
          </a:r>
          <a:r>
            <a:rPr lang="ru-RU" sz="2000" b="1" kern="1200" dirty="0" smtClean="0">
              <a:solidFill>
                <a:schemeClr val="tx1"/>
              </a:solidFill>
            </a:rPr>
            <a:t>Появление требований к изменению образовательного ценза по отдельным профессиям</a:t>
          </a:r>
        </a:p>
      </dsp:txBody>
      <dsp:txXfrm>
        <a:off x="0" y="3745927"/>
        <a:ext cx="8206641" cy="7776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95C749-40A8-482E-82D2-D9EF408007A5}">
      <dsp:nvSpPr>
        <dsp:cNvPr id="0" name=""/>
        <dsp:cNvSpPr/>
      </dsp:nvSpPr>
      <dsp:spPr>
        <a:xfrm>
          <a:off x="3186674" y="1460075"/>
          <a:ext cx="1855819" cy="1605359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lumMod val="75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Производственная деятельность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494209" y="1726106"/>
        <a:ext cx="1240749" cy="1073297"/>
      </dsp:txXfrm>
    </dsp:sp>
    <dsp:sp modelId="{515AAA78-FB71-4C26-AA30-6AAD1A40D9F7}">
      <dsp:nvSpPr>
        <dsp:cNvPr id="0" name=""/>
        <dsp:cNvSpPr/>
      </dsp:nvSpPr>
      <dsp:spPr>
        <a:xfrm>
          <a:off x="4348774" y="692019"/>
          <a:ext cx="700195" cy="603310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5C41CA-E81B-4020-BF97-7BFDC443DC53}">
      <dsp:nvSpPr>
        <dsp:cNvPr id="0" name=""/>
        <dsp:cNvSpPr/>
      </dsp:nvSpPr>
      <dsp:spPr>
        <a:xfrm>
          <a:off x="3357622" y="0"/>
          <a:ext cx="1520831" cy="1315697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lumMod val="75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Новая система управления производст-венным процессом 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09656" y="218039"/>
        <a:ext cx="1016763" cy="879619"/>
      </dsp:txXfrm>
    </dsp:sp>
    <dsp:sp modelId="{CE5B667C-05C7-4F47-81B9-06104380EBB4}">
      <dsp:nvSpPr>
        <dsp:cNvPr id="0" name=""/>
        <dsp:cNvSpPr/>
      </dsp:nvSpPr>
      <dsp:spPr>
        <a:xfrm>
          <a:off x="5165956" y="1819889"/>
          <a:ext cx="700195" cy="603310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AD910D-0C08-40B1-AB7C-6CD48AE2532E}">
      <dsp:nvSpPr>
        <dsp:cNvPr id="0" name=""/>
        <dsp:cNvSpPr/>
      </dsp:nvSpPr>
      <dsp:spPr>
        <a:xfrm>
          <a:off x="4752400" y="809242"/>
          <a:ext cx="1520831" cy="1315697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lumMod val="75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Компетен-ции по внутренним и внешним коммуника-циям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04434" y="1027281"/>
        <a:ext cx="1016763" cy="879619"/>
      </dsp:txXfrm>
    </dsp:sp>
    <dsp:sp modelId="{C0298510-D58A-4FA4-A0AC-880685F32E96}">
      <dsp:nvSpPr>
        <dsp:cNvPr id="0" name=""/>
        <dsp:cNvSpPr/>
      </dsp:nvSpPr>
      <dsp:spPr>
        <a:xfrm>
          <a:off x="4330085" y="3226881"/>
          <a:ext cx="700195" cy="603310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CFDE60-EF0F-4AE7-AFC0-826A5D7BBD13}">
      <dsp:nvSpPr>
        <dsp:cNvPr id="0" name=""/>
        <dsp:cNvSpPr/>
      </dsp:nvSpPr>
      <dsp:spPr>
        <a:xfrm>
          <a:off x="4752400" y="2400118"/>
          <a:ext cx="1520831" cy="1315697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lumMod val="75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Новые профессии по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направ-лению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деятельнос-ти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04434" y="2618157"/>
        <a:ext cx="1016763" cy="879619"/>
      </dsp:txXfrm>
    </dsp:sp>
    <dsp:sp modelId="{55E0805D-0DE9-434E-8090-CDA142881EEB}">
      <dsp:nvSpPr>
        <dsp:cNvPr id="0" name=""/>
        <dsp:cNvSpPr/>
      </dsp:nvSpPr>
      <dsp:spPr>
        <a:xfrm>
          <a:off x="2385267" y="2115235"/>
          <a:ext cx="700195" cy="603310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C1E73F-818D-4694-9EA0-D4A2670C43A3}">
      <dsp:nvSpPr>
        <dsp:cNvPr id="0" name=""/>
        <dsp:cNvSpPr/>
      </dsp:nvSpPr>
      <dsp:spPr>
        <a:xfrm>
          <a:off x="3344695" y="3202437"/>
          <a:ext cx="1520831" cy="1315697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lumMod val="75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Новые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профессио-нальные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4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компетен-ции</a:t>
          </a: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по профессиям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96729" y="3420476"/>
        <a:ext cx="1016763" cy="879619"/>
      </dsp:txXfrm>
    </dsp:sp>
    <dsp:sp modelId="{4485B90D-9845-436F-8A5D-9AA8D2DDD6C1}">
      <dsp:nvSpPr>
        <dsp:cNvPr id="0" name=""/>
        <dsp:cNvSpPr/>
      </dsp:nvSpPr>
      <dsp:spPr>
        <a:xfrm>
          <a:off x="2925328" y="798451"/>
          <a:ext cx="700195" cy="603310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941B79-9A5F-4617-BA99-9E904259AE44}">
      <dsp:nvSpPr>
        <dsp:cNvPr id="0" name=""/>
        <dsp:cNvSpPr/>
      </dsp:nvSpPr>
      <dsp:spPr>
        <a:xfrm>
          <a:off x="1956368" y="2401023"/>
          <a:ext cx="1520831" cy="1315697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lumMod val="75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Внедрение новых техники и технологий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08402" y="2619062"/>
        <a:ext cx="1016763" cy="879619"/>
      </dsp:txXfrm>
    </dsp:sp>
    <dsp:sp modelId="{AF0D24E7-5A0D-433C-A6EE-1DBF61ECFD44}">
      <dsp:nvSpPr>
        <dsp:cNvPr id="0" name=""/>
        <dsp:cNvSpPr/>
      </dsp:nvSpPr>
      <dsp:spPr>
        <a:xfrm>
          <a:off x="1956368" y="807431"/>
          <a:ext cx="1520831" cy="1315697"/>
        </a:xfrm>
        <a:prstGeom prst="hexagon">
          <a:avLst>
            <a:gd name="adj" fmla="val 28570"/>
            <a:gd name="vf" fmla="val 115470"/>
          </a:avLst>
        </a:prstGeom>
        <a:solidFill>
          <a:schemeClr val="accent5">
            <a:lumMod val="75000"/>
          </a:scheme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Новая организация рабочих мест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08402" y="1025470"/>
        <a:ext cx="1016763" cy="8796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VaryingWidthList+Icon">
  <dgm:title val="Список переменной ширины"/>
  <dgm:desc val="Служит для акцентирования внимания на элементах различной ширины. Хорошо подходит для размещения большого количества текста уровня 1. Ширина каждой фигуры определяется независимо с учетом количества текста в ней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Радиальный шестиугольник"/>
  <dgm:desc val="Служит для отображения последовательного процесса, связанного с центральной идеей или темой. Ограничен шестью фигурами уровня 2. Рекомендуется использовать небольшие объемы текста. Неиспользуемый текст не отображается, но доступен при переключении макетов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1" tIns="45765" rIns="91531" bIns="4576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1" tIns="45765" rIns="91531" bIns="4576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39C81E2-EBCC-4261-ABAA-6C3DE9961FFF}" type="datetime1">
              <a:rPr lang="ru-RU"/>
              <a:pPr>
                <a:defRPr/>
              </a:pPr>
              <a:t>14.09.2016</a:t>
            </a:fld>
            <a:endParaRPr lang="ru-RU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258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1" tIns="45765" rIns="91531" bIns="4576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1258"/>
            <a:ext cx="2946400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1" tIns="45765" rIns="91531" bIns="4576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2283299B-C3D2-4477-9814-BC64150B85C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4622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79"/>
          </a:xfrm>
          <a:prstGeom prst="rect">
            <a:avLst/>
          </a:prstGeom>
        </p:spPr>
        <p:txBody>
          <a:bodyPr vert="horz" lIns="91531" tIns="45765" rIns="91531" bIns="45765" rtlCol="0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79"/>
          </a:xfrm>
          <a:prstGeom prst="rect">
            <a:avLst/>
          </a:prstGeom>
        </p:spPr>
        <p:txBody>
          <a:bodyPr vert="horz" lIns="91531" tIns="45765" rIns="91531" bIns="45765" rtlCol="0"/>
          <a:lstStyle>
            <a:lvl1pPr algn="r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F460F58A-22DE-485B-9776-78F3DF2622DE}" type="datetimeFigureOut">
              <a:rPr lang="ru-RU"/>
              <a:pPr>
                <a:defRPr/>
              </a:pPr>
              <a:t>14.09.2016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31" tIns="45765" rIns="91531" bIns="45765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15629"/>
            <a:ext cx="5435600" cy="4467939"/>
          </a:xfrm>
          <a:prstGeom prst="rect">
            <a:avLst/>
          </a:prstGeom>
        </p:spPr>
        <p:txBody>
          <a:bodyPr vert="horz" lIns="91531" tIns="45765" rIns="91531" bIns="45765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258"/>
            <a:ext cx="2946400" cy="495379"/>
          </a:xfrm>
          <a:prstGeom prst="rect">
            <a:avLst/>
          </a:prstGeom>
        </p:spPr>
        <p:txBody>
          <a:bodyPr vert="horz" lIns="91531" tIns="45765" rIns="91531" bIns="45765" rtlCol="0" anchor="b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31258"/>
            <a:ext cx="2946400" cy="495379"/>
          </a:xfrm>
          <a:prstGeom prst="rect">
            <a:avLst/>
          </a:prstGeom>
        </p:spPr>
        <p:txBody>
          <a:bodyPr vert="horz" lIns="91531" tIns="45765" rIns="91531" bIns="45765" rtlCol="0" anchor="b"/>
          <a:lstStyle>
            <a:lvl1pPr algn="r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DD99CA5C-B44A-44C3-9979-1BE90FD712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6239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99CA5C-B44A-44C3-9979-1BE90FD712CB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9546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78F27-9371-42B0-9748-F50D1B0F35E1}" type="datetime1">
              <a:rPr lang="en-US" smtClean="0"/>
              <a:pPr>
                <a:defRPr/>
              </a:pPr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BA581-9655-4719-92DC-969A4E7A02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37A3F-E02A-45FE-A829-5ADCC9A57F9D}" type="datetime1">
              <a:rPr lang="en-US" smtClean="0"/>
              <a:pPr>
                <a:defRPr/>
              </a:pPr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68EC4-EB7F-4D65-AA7D-B0A107737F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E2D98-48BF-4D99-915D-9D2E10B10F4C}" type="datetime1">
              <a:rPr lang="en-US" smtClean="0"/>
              <a:pPr>
                <a:defRPr/>
              </a:pPr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82195-0E5F-46D1-A713-14F36CFCCD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1490E-1F1C-4092-85E6-57B05D8ED870}" type="datetime1">
              <a:rPr lang="en-US" smtClean="0"/>
              <a:pPr>
                <a:defRPr/>
              </a:pPr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78188-8AB1-49E7-8A7F-F238C0A391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7EF3C-1DB4-455D-B7AB-45DF1E6EADE9}" type="datetime1">
              <a:rPr lang="en-US" smtClean="0"/>
              <a:pPr>
                <a:defRPr/>
              </a:pPr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A74D4-7585-47A1-ABF6-A6142B1CAC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471D9-2685-47C3-BB5D-A6B58466DB80}" type="datetime1">
              <a:rPr lang="en-US" smtClean="0"/>
              <a:pPr>
                <a:defRPr/>
              </a:pPr>
              <a:t>9/14/2016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07A5D-D9ED-4C97-A014-749FE04B57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BF3DE-2ED5-4F64-9388-ABFEAE1AFB26}" type="datetime1">
              <a:rPr lang="en-US" smtClean="0"/>
              <a:pPr>
                <a:defRPr/>
              </a:pPr>
              <a:t>9/14/2016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00D00-87FF-49CE-AD69-94043E4B8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A1D1F-3783-4B66-86AA-0FC47F8517FC}" type="datetime1">
              <a:rPr lang="en-US" smtClean="0"/>
              <a:pPr>
                <a:defRPr/>
              </a:pPr>
              <a:t>9/14/2016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FFDB9-8312-49FC-9585-3D11F2E8FA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CE5C7-9E31-4400-9440-7630E8845E21}" type="datetime1">
              <a:rPr lang="en-US" smtClean="0"/>
              <a:pPr>
                <a:defRPr/>
              </a:pPr>
              <a:t>9/14/2016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CEE32-E26C-4B8B-AAA6-850BD9484B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748F7-5D9F-4220-AF31-0BDD1FBE86F9}" type="datetime1">
              <a:rPr lang="en-US" smtClean="0"/>
              <a:pPr>
                <a:defRPr/>
              </a:pPr>
              <a:t>9/14/2016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872C9-66A7-4AAB-9DB6-ECDA3202BF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8B083-7F98-4068-8990-1029A59D336F}" type="datetime1">
              <a:rPr lang="en-US" smtClean="0"/>
              <a:pPr>
                <a:defRPr/>
              </a:pPr>
              <a:t>9/14/2016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C13FC-192A-48B0-9504-639CF48268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40AAD70-C28D-4AD4-A938-3F45A3B16160}" type="datetime1">
              <a:rPr lang="en-US" smtClean="0"/>
              <a:pPr>
                <a:defRPr/>
              </a:pPr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0C16015C-A0FB-4AEC-940D-0BA37CE5AD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6654" y="98630"/>
            <a:ext cx="7380821" cy="1035115"/>
          </a:xfrm>
        </p:spPr>
        <p:txBody>
          <a:bodyPr/>
          <a:lstStyle/>
          <a:p>
            <a:r>
              <a:rPr lang="ru-RU" sz="20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Квалификация и кадры в сфере </a:t>
            </a:r>
            <a:r>
              <a:rPr lang="ru-RU" sz="2400" b="1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БАС</a:t>
            </a:r>
            <a:br>
              <a:rPr lang="ru-RU" sz="2400" b="1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15 сентября 2016 г.</a:t>
            </a:r>
            <a:r>
              <a:rPr lang="ru-RU" sz="24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</a:br>
            <a:endParaRPr lang="ru-RU" sz="2400" b="1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sz="1800" dirty="0" smtClean="0"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800" dirty="0" smtClean="0"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800" dirty="0" smtClean="0"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cs typeface="Times New Roman" panose="02020603050405020304" pitchFamily="18" charset="0"/>
              </a:rPr>
              <a:t>Формирование кадрового потенциала, разработка требований </a:t>
            </a:r>
            <a:r>
              <a:rPr lang="ru-RU" sz="2400" b="1" dirty="0">
                <a:cs typeface="Times New Roman" panose="02020603050405020304" pitchFamily="18" charset="0"/>
              </a:rPr>
              <a:t>к квалификациям и </a:t>
            </a:r>
            <a:r>
              <a:rPr lang="ru-RU" sz="2400" b="1" dirty="0" smtClean="0">
                <a:cs typeface="Times New Roman" panose="02020603050405020304" pitchFamily="18" charset="0"/>
              </a:rPr>
              <a:t>оценке </a:t>
            </a:r>
            <a:r>
              <a:rPr lang="ru-RU" sz="2400" b="1" dirty="0">
                <a:cs typeface="Times New Roman" panose="02020603050405020304" pitchFamily="18" charset="0"/>
              </a:rPr>
              <a:t>трудовых ресурсов НТИ </a:t>
            </a:r>
            <a:r>
              <a:rPr lang="ru-RU" sz="2400" b="1" dirty="0" smtClean="0">
                <a:cs typeface="Times New Roman" panose="02020603050405020304" pitchFamily="18" charset="0"/>
              </a:rPr>
              <a:t>по направлению «</a:t>
            </a:r>
            <a:r>
              <a:rPr lang="ru-RU" sz="2400" b="1" dirty="0" err="1" smtClean="0">
                <a:cs typeface="Times New Roman" panose="02020603050405020304" pitchFamily="18" charset="0"/>
              </a:rPr>
              <a:t>АэроНэт</a:t>
            </a:r>
            <a:r>
              <a:rPr lang="ru-RU" sz="2400" b="1" dirty="0">
                <a:cs typeface="Times New Roman" panose="02020603050405020304" pitchFamily="18" charset="0"/>
              </a:rPr>
              <a:t>»</a:t>
            </a:r>
          </a:p>
          <a:p>
            <a:endParaRPr lang="ru-RU" sz="1800" dirty="0" smtClean="0"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300" dirty="0" smtClean="0"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300" dirty="0"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300" dirty="0" smtClean="0"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300" dirty="0"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300" dirty="0" smtClean="0"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1300" dirty="0"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300" dirty="0" err="1" smtClean="0">
                <a:cs typeface="Times New Roman" panose="02020603050405020304" pitchFamily="18" charset="0"/>
              </a:rPr>
              <a:t>Н.Машукова</a:t>
            </a:r>
            <a:r>
              <a:rPr lang="ru-RU" sz="1300" dirty="0" smtClean="0">
                <a:cs typeface="Times New Roman" panose="02020603050405020304" pitchFamily="18" charset="0"/>
              </a:rPr>
              <a:t>                                                                               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300" dirty="0" smtClean="0">
                <a:cs typeface="Times New Roman" panose="02020603050405020304" pitchFamily="18" charset="0"/>
              </a:rPr>
              <a:t>Главный эксперт ИСИЭЗ НИУ ВШЭ, к.э.н.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78188-8AB1-49E7-8A7F-F238C0A3911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12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88406219"/>
              </p:ext>
            </p:extLst>
          </p:nvPr>
        </p:nvGraphicFramePr>
        <p:xfrm>
          <a:off x="611560" y="1447903"/>
          <a:ext cx="8206641" cy="4887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31539" y="3891675"/>
            <a:ext cx="6701761" cy="880976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0640" tIns="40640" rIns="40640" bIns="40640" numCol="1" spcCol="1270" anchor="ctr" anchorCtr="0">
            <a:noAutofit/>
          </a:bodyPr>
          <a:lstStyle/>
          <a:p>
            <a:pPr marL="360000" marR="0" lvl="0" indent="0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kern="12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1550" y="3203975"/>
            <a:ext cx="7290810" cy="880976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0640" tIns="40640" rIns="40640" bIns="40640" numCol="1" spcCol="1270" anchor="ctr" anchorCtr="0">
            <a:noAutofit/>
          </a:bodyPr>
          <a:lstStyle/>
          <a:p>
            <a:pPr marL="360000" marR="0" lvl="0" indent="0" algn="l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000" b="1" kern="12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5999" y="278651"/>
            <a:ext cx="539134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>
                <a:solidFill>
                  <a:schemeClr val="bg1"/>
                </a:solidFill>
                <a:latin typeface="Times New Roman" pitchFamily="18" charset="0"/>
              </a:rPr>
              <a:t>Основные тенденции, выявленные </a:t>
            </a:r>
          </a:p>
          <a:p>
            <a:pPr algn="ctr"/>
            <a:r>
              <a:rPr lang="ru-RU" altLang="ru-RU" sz="2400" dirty="0" smtClean="0">
                <a:solidFill>
                  <a:schemeClr val="bg1"/>
                </a:solidFill>
                <a:latin typeface="Times New Roman" pitchFamily="18" charset="0"/>
              </a:rPr>
              <a:t> в процессе разработки  ПКС и  ПС</a:t>
            </a:r>
            <a:endParaRPr lang="ru-RU" altLang="ru-RU" sz="2400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21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1670" y="274638"/>
            <a:ext cx="7085130" cy="859107"/>
          </a:xfrm>
        </p:spPr>
        <p:txBody>
          <a:bodyPr/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стандарт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en-US" sz="2400" dirty="0" smtClean="0">
              <a:latin typeface="Times New Roman" pitchFamily="18" charset="0"/>
            </a:endParaRPr>
          </a:p>
          <a:p>
            <a:pPr algn="just"/>
            <a:endParaRPr lang="ru-RU" altLang="en-US" sz="2400" dirty="0" smtClean="0">
              <a:latin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en-US" sz="2400" dirty="0" smtClean="0">
                <a:latin typeface="Times New Roman" pitchFamily="18" charset="0"/>
              </a:rPr>
              <a:t>Профессиональный стандарт (ПС</a:t>
            </a:r>
            <a:r>
              <a:rPr lang="ru-RU" altLang="en-US" sz="2400" dirty="0">
                <a:latin typeface="Times New Roman" pitchFamily="18" charset="0"/>
              </a:rPr>
              <a:t>)</a:t>
            </a:r>
            <a:r>
              <a:rPr lang="ru-RU" altLang="en-US" sz="2400" b="1" dirty="0">
                <a:latin typeface="Times New Roman" pitchFamily="18" charset="0"/>
              </a:rPr>
              <a:t> </a:t>
            </a:r>
            <a:r>
              <a:rPr lang="ru-RU" altLang="en-US" sz="2400" b="1" dirty="0" smtClean="0">
                <a:latin typeface="Times New Roman" pitchFamily="18" charset="0"/>
              </a:rPr>
              <a:t>– </a:t>
            </a:r>
            <a:r>
              <a:rPr lang="ru-RU" altLang="en-US" sz="2400" dirty="0" smtClean="0">
                <a:latin typeface="Times New Roman" pitchFamily="18" charset="0"/>
              </a:rPr>
              <a:t>нормативный</a:t>
            </a:r>
            <a:r>
              <a:rPr lang="ru-RU" altLang="en-US" sz="2400" b="1" dirty="0" smtClean="0">
                <a:latin typeface="Times New Roman" pitchFamily="18" charset="0"/>
              </a:rPr>
              <a:t> </a:t>
            </a:r>
            <a:r>
              <a:rPr lang="ru-RU" altLang="en-US" sz="2400" dirty="0" smtClean="0">
                <a:latin typeface="Times New Roman" pitchFamily="18" charset="0"/>
              </a:rPr>
              <a:t>документ</a:t>
            </a:r>
            <a:r>
              <a:rPr lang="ru-RU" altLang="en-US" sz="2400" dirty="0">
                <a:latin typeface="Times New Roman" pitchFamily="18" charset="0"/>
              </a:rPr>
              <a:t>, отражающий  минимально необходимые </a:t>
            </a:r>
            <a:r>
              <a:rPr lang="ru-RU" altLang="en-US" sz="2400" dirty="0" smtClean="0">
                <a:latin typeface="Times New Roman" pitchFamily="18" charset="0"/>
              </a:rPr>
              <a:t>требования к компетенциям по профессии, ранжированные </a:t>
            </a:r>
            <a:r>
              <a:rPr lang="ru-RU" altLang="en-US" sz="2400" dirty="0">
                <a:latin typeface="Times New Roman" pitchFamily="18" charset="0"/>
              </a:rPr>
              <a:t>по квалификационным </a:t>
            </a:r>
            <a:r>
              <a:rPr lang="ru-RU" altLang="en-US" sz="2400" dirty="0" smtClean="0">
                <a:latin typeface="Times New Roman" pitchFamily="18" charset="0"/>
              </a:rPr>
              <a:t>уровням с учетом видов и уровней ответственности  с целью достижения качества</a:t>
            </a:r>
            <a:r>
              <a:rPr lang="ru-RU" altLang="en-US" sz="2400" dirty="0">
                <a:latin typeface="Times New Roman" pitchFamily="18" charset="0"/>
              </a:rPr>
              <a:t>, продуктивности и безопасности  выполняемых </a:t>
            </a:r>
            <a:r>
              <a:rPr lang="ru-RU" altLang="en-US" sz="2400" dirty="0" smtClean="0">
                <a:latin typeface="Times New Roman" pitchFamily="18" charset="0"/>
              </a:rPr>
              <a:t>работ </a:t>
            </a:r>
            <a:endParaRPr lang="ru-RU" altLang="en-US" sz="2400" dirty="0">
              <a:latin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78188-8AB1-49E7-8A7F-F238C0A3911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29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6645" y="503675"/>
            <a:ext cx="7920038" cy="433388"/>
          </a:xfrm>
        </p:spPr>
        <p:txBody>
          <a:bodyPr/>
          <a:lstStyle/>
          <a:p>
            <a:pPr algn="ctr"/>
            <a: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altLang="ru-RU" sz="2800" dirty="0" smtClean="0">
                <a:solidFill>
                  <a:schemeClr val="tx1"/>
                </a:solidFill>
                <a:latin typeface="Times New Roman" pitchFamily="18" charset="0"/>
              </a:rPr>
            </a:br>
            <a:endParaRPr lang="ru-RU" altLang="ru-RU" sz="28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740964" y="1744997"/>
            <a:ext cx="3110881" cy="394268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endParaRPr lang="ru-RU" altLang="ru-RU" dirty="0" smtClean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r>
              <a:rPr lang="ru-RU" altLang="ru-RU" sz="2000" dirty="0" smtClean="0">
                <a:latin typeface="Times New Roman" pitchFamily="18" charset="0"/>
              </a:rPr>
              <a:t>Непрерывное развитие </a:t>
            </a:r>
          </a:p>
          <a:p>
            <a:pPr algn="ctr" eaLnBrk="1" hangingPunct="1">
              <a:defRPr/>
            </a:pPr>
            <a:r>
              <a:rPr lang="ru-RU" altLang="ru-RU" sz="2000" dirty="0" smtClean="0">
                <a:latin typeface="Times New Roman" pitchFamily="18" charset="0"/>
              </a:rPr>
              <a:t>науки  и технологий</a:t>
            </a:r>
          </a:p>
          <a:p>
            <a:pPr algn="ctr" eaLnBrk="1" hangingPunct="1">
              <a:defRPr/>
            </a:pPr>
            <a:endParaRPr lang="ru-RU" altLang="ru-RU" sz="2000" dirty="0" smtClean="0">
              <a:latin typeface="Times New Roman" pitchFamily="18" charset="0"/>
            </a:endParaRPr>
          </a:p>
          <a:p>
            <a:pPr algn="ctr" eaLnBrk="1" hangingPunct="1">
              <a:defRPr/>
            </a:pPr>
            <a:r>
              <a:rPr lang="ru-RU" altLang="ru-RU" sz="2000" dirty="0" smtClean="0">
                <a:latin typeface="Times New Roman" pitchFamily="18" charset="0"/>
              </a:rPr>
              <a:t>Оптимизация  процессов </a:t>
            </a:r>
          </a:p>
          <a:p>
            <a:pPr algn="ctr" eaLnBrk="1" hangingPunct="1">
              <a:defRPr/>
            </a:pPr>
            <a:r>
              <a:rPr lang="ru-RU" altLang="ru-RU" sz="2000" dirty="0" smtClean="0">
                <a:latin typeface="Times New Roman" pitchFamily="18" charset="0"/>
              </a:rPr>
              <a:t>управления </a:t>
            </a:r>
          </a:p>
          <a:p>
            <a:pPr algn="ctr" eaLnBrk="1" hangingPunct="1">
              <a:defRPr/>
            </a:pPr>
            <a:r>
              <a:rPr lang="ru-RU" altLang="ru-RU" sz="2000" dirty="0" smtClean="0">
                <a:latin typeface="Times New Roman" pitchFamily="18" charset="0"/>
              </a:rPr>
              <a:t>производством </a:t>
            </a:r>
          </a:p>
          <a:p>
            <a:pPr algn="ctr" eaLnBrk="1" hangingPunct="1">
              <a:defRPr/>
            </a:pPr>
            <a:endParaRPr lang="ru-RU" altLang="ru-RU" sz="2000" dirty="0" smtClean="0">
              <a:latin typeface="Times New Roman" pitchFamily="18" charset="0"/>
            </a:endParaRPr>
          </a:p>
          <a:p>
            <a:pPr algn="just" eaLnBrk="1" hangingPunct="1">
              <a:defRPr/>
            </a:pPr>
            <a:r>
              <a:rPr lang="ru-RU" altLang="ru-RU" sz="2000" dirty="0" smtClean="0">
                <a:latin typeface="Times New Roman" pitchFamily="18" charset="0"/>
              </a:rPr>
              <a:t>  Оптимизация трудовых</a:t>
            </a:r>
          </a:p>
          <a:p>
            <a:pPr algn="just" eaLnBrk="1" hangingPunct="1">
              <a:defRPr/>
            </a:pPr>
            <a:r>
              <a:rPr lang="ru-RU" altLang="ru-RU" sz="2000" dirty="0" smtClean="0">
                <a:latin typeface="Times New Roman" pitchFamily="18" charset="0"/>
              </a:rPr>
              <a:t>            процессов</a:t>
            </a: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4644008" y="1875139"/>
            <a:ext cx="1871662" cy="369766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200" dirty="0" smtClean="0">
                <a:latin typeface="Times New Roman" pitchFamily="18" charset="0"/>
              </a:rPr>
              <a:t>Формирование </a:t>
            </a:r>
          </a:p>
          <a:p>
            <a:pPr algn="ctr" eaLnBrk="1" hangingPunct="1">
              <a:defRPr/>
            </a:pPr>
            <a:r>
              <a:rPr lang="ru-RU" altLang="ru-RU" sz="2200" dirty="0" smtClean="0">
                <a:latin typeface="Times New Roman" pitchFamily="18" charset="0"/>
              </a:rPr>
              <a:t>новых </a:t>
            </a:r>
          </a:p>
          <a:p>
            <a:pPr algn="ctr" eaLnBrk="1" hangingPunct="1">
              <a:defRPr/>
            </a:pPr>
            <a:r>
              <a:rPr lang="ru-RU" altLang="ru-RU" sz="2200" dirty="0" smtClean="0">
                <a:latin typeface="Times New Roman" pitchFamily="18" charset="0"/>
              </a:rPr>
              <a:t>компетенций </a:t>
            </a:r>
          </a:p>
        </p:txBody>
      </p:sp>
      <p:sp>
        <p:nvSpPr>
          <p:cNvPr id="55304" name="AutoShape 8"/>
          <p:cNvSpPr>
            <a:spLocks noChangeArrowheads="1"/>
          </p:cNvSpPr>
          <p:nvPr/>
        </p:nvSpPr>
        <p:spPr bwMode="auto">
          <a:xfrm>
            <a:off x="3851845" y="3716338"/>
            <a:ext cx="792163" cy="485775"/>
          </a:xfrm>
          <a:prstGeom prst="rightArrow">
            <a:avLst>
              <a:gd name="adj1" fmla="val 73852"/>
              <a:gd name="adj2" fmla="val 43463"/>
            </a:avLst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2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/>
        </p:spPr>
        <p:txBody>
          <a:bodyPr wrap="none" anchor="ctr"/>
          <a:lstStyle/>
          <a:p>
            <a:pPr>
              <a:defRPr/>
            </a:pPr>
            <a:endParaRPr lang="ru-RU" dirty="0"/>
          </a:p>
        </p:txBody>
      </p:sp>
      <p:sp>
        <p:nvSpPr>
          <p:cNvPr id="55305" name="AutoShape 9"/>
          <p:cNvSpPr>
            <a:spLocks noChangeArrowheads="1"/>
          </p:cNvSpPr>
          <p:nvPr/>
        </p:nvSpPr>
        <p:spPr bwMode="auto">
          <a:xfrm>
            <a:off x="6516563" y="3789363"/>
            <a:ext cx="792163" cy="360362"/>
          </a:xfrm>
          <a:prstGeom prst="rightArrow">
            <a:avLst>
              <a:gd name="adj1" fmla="val 35685"/>
              <a:gd name="adj2" fmla="val 51547"/>
            </a:avLst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2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55306" name="Oval 10"/>
          <p:cNvSpPr>
            <a:spLocks noChangeArrowheads="1"/>
          </p:cNvSpPr>
          <p:nvPr/>
        </p:nvSpPr>
        <p:spPr bwMode="auto">
          <a:xfrm>
            <a:off x="7308726" y="3141663"/>
            <a:ext cx="1655762" cy="1655762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 algn="ctr">
            <a:solidFill>
              <a:schemeClr val="tx2"/>
            </a:solidFill>
            <a:round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2000" dirty="0" smtClean="0">
                <a:latin typeface="Times New Roman" pitchFamily="18" charset="0"/>
              </a:rPr>
              <a:t>Требования</a:t>
            </a:r>
          </a:p>
          <a:p>
            <a:pPr algn="ctr" eaLnBrk="1" hangingPunct="1">
              <a:defRPr/>
            </a:pPr>
            <a:r>
              <a:rPr lang="ru-RU" altLang="ru-RU" sz="2000" dirty="0" smtClean="0">
                <a:latin typeface="Times New Roman" pitchFamily="18" charset="0"/>
              </a:rPr>
              <a:t> рынка труда</a:t>
            </a:r>
          </a:p>
        </p:txBody>
      </p:sp>
      <p:sp>
        <p:nvSpPr>
          <p:cNvPr id="5138" name="Rectangle 19"/>
          <p:cNvSpPr>
            <a:spLocks noChangeArrowheads="1"/>
          </p:cNvSpPr>
          <p:nvPr/>
        </p:nvSpPr>
        <p:spPr bwMode="auto">
          <a:xfrm>
            <a:off x="1466654" y="98631"/>
            <a:ext cx="697577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endParaRPr lang="ru-RU" altLang="ru-RU" sz="2000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r>
              <a:rPr lang="ru-RU" altLang="ru-RU" sz="2000" dirty="0" smtClean="0">
                <a:solidFill>
                  <a:schemeClr val="bg1"/>
                </a:solidFill>
                <a:latin typeface="Times New Roman" pitchFamily="18" charset="0"/>
              </a:rPr>
              <a:t>Основные факторы, влияющие на формирование </a:t>
            </a:r>
            <a:r>
              <a:rPr lang="ru-RU" altLang="ru-RU" sz="2000" dirty="0">
                <a:solidFill>
                  <a:schemeClr val="bg1"/>
                </a:solidFill>
                <a:latin typeface="Times New Roman" pitchFamily="18" charset="0"/>
              </a:rPr>
              <a:t>новых </a:t>
            </a:r>
            <a:r>
              <a:rPr lang="ru-RU" altLang="ru-RU" sz="2000" dirty="0" smtClean="0">
                <a:solidFill>
                  <a:schemeClr val="bg1"/>
                </a:solidFill>
                <a:latin typeface="Times New Roman" pitchFamily="18" charset="0"/>
              </a:rPr>
              <a:t>компетенций  </a:t>
            </a:r>
            <a:r>
              <a:rPr lang="ru-RU" altLang="ru-RU" sz="2000" dirty="0">
                <a:solidFill>
                  <a:schemeClr val="bg1"/>
                </a:solidFill>
                <a:latin typeface="Times New Roman" pitchFamily="18" charset="0"/>
              </a:rPr>
              <a:t>по профессиям</a:t>
            </a:r>
          </a:p>
        </p:txBody>
      </p:sp>
    </p:spTree>
    <p:extLst>
      <p:ext uri="{BB962C8B-B14F-4D97-AF65-F5344CB8AC3E}">
        <p14:creationId xmlns:p14="http://schemas.microsoft.com/office/powerpoint/2010/main" val="274086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Шестиугольник 27"/>
          <p:cNvSpPr/>
          <p:nvPr/>
        </p:nvSpPr>
        <p:spPr>
          <a:xfrm>
            <a:off x="2639581" y="4855683"/>
            <a:ext cx="700195" cy="603310"/>
          </a:xfrm>
          <a:prstGeom prst="hexagon">
            <a:avLst>
              <a:gd name="adj" fmla="val 28900"/>
              <a:gd name="vf" fmla="val 115470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4210804"/>
              </p:ext>
            </p:extLst>
          </p:nvPr>
        </p:nvGraphicFramePr>
        <p:xfrm>
          <a:off x="-558570" y="1628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838" y="-40667"/>
            <a:ext cx="8229600" cy="1143000"/>
          </a:xfrm>
        </p:spPr>
        <p:txBody>
          <a:bodyPr/>
          <a:lstStyle/>
          <a:p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Круговорот развития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профессиональных компетенций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327195" y="6322638"/>
            <a:ext cx="2133600" cy="365125"/>
          </a:xfrm>
        </p:spPr>
        <p:txBody>
          <a:bodyPr/>
          <a:lstStyle/>
          <a:p>
            <a:pPr>
              <a:defRPr/>
            </a:pPr>
            <a:fld id="{43C78188-8AB1-49E7-8A7F-F238C0A3911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8" name="Стрелка вниз 17"/>
          <p:cNvSpPr/>
          <p:nvPr/>
        </p:nvSpPr>
        <p:spPr>
          <a:xfrm>
            <a:off x="3400912" y="2888940"/>
            <a:ext cx="301105" cy="244602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3702525" y="6437361"/>
            <a:ext cx="747943" cy="24460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23" name="Стрелка вниз 22"/>
          <p:cNvSpPr/>
          <p:nvPr/>
        </p:nvSpPr>
        <p:spPr>
          <a:xfrm>
            <a:off x="3346066" y="6195753"/>
            <a:ext cx="390665" cy="489204"/>
          </a:xfrm>
          <a:prstGeom prst="downArrow">
            <a:avLst>
              <a:gd name="adj1" fmla="val 65465"/>
              <a:gd name="adj2" fmla="val 46907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4607460" y="6437849"/>
            <a:ext cx="819636" cy="24460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25" name="Стрелка вправо 24"/>
          <p:cNvSpPr/>
          <p:nvPr/>
        </p:nvSpPr>
        <p:spPr>
          <a:xfrm>
            <a:off x="5662676" y="6437849"/>
            <a:ext cx="843138" cy="24460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26" name="Стрелка вправо 25"/>
          <p:cNvSpPr/>
          <p:nvPr/>
        </p:nvSpPr>
        <p:spPr>
          <a:xfrm>
            <a:off x="6690161" y="6437849"/>
            <a:ext cx="852169" cy="24460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-</a:t>
            </a:r>
            <a:endParaRPr lang="ru-RU" dirty="0"/>
          </a:p>
        </p:txBody>
      </p:sp>
      <p:sp>
        <p:nvSpPr>
          <p:cNvPr id="29" name="Стрелка вправо 28"/>
          <p:cNvSpPr/>
          <p:nvPr/>
        </p:nvSpPr>
        <p:spPr>
          <a:xfrm rot="16200000">
            <a:off x="7468086" y="5552858"/>
            <a:ext cx="553535" cy="266258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 rot="16200000">
            <a:off x="7512024" y="4954317"/>
            <a:ext cx="463526" cy="266260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 rot="16200000">
            <a:off x="7467019" y="6246118"/>
            <a:ext cx="553535" cy="266258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6495275" y="2618910"/>
            <a:ext cx="2296657" cy="2236773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профессиональ-ные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компетенции (совокупность),  реализуемые в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-ном процессе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Стрелка вверх 40"/>
          <p:cNvSpPr/>
          <p:nvPr/>
        </p:nvSpPr>
        <p:spPr>
          <a:xfrm>
            <a:off x="7470891" y="2033845"/>
            <a:ext cx="246790" cy="540060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трелка вверх 41"/>
          <p:cNvSpPr/>
          <p:nvPr/>
        </p:nvSpPr>
        <p:spPr>
          <a:xfrm>
            <a:off x="7487262" y="1344676"/>
            <a:ext cx="246790" cy="565338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низ 42"/>
          <p:cNvSpPr/>
          <p:nvPr/>
        </p:nvSpPr>
        <p:spPr>
          <a:xfrm>
            <a:off x="3346067" y="1292112"/>
            <a:ext cx="477136" cy="335233"/>
          </a:xfrm>
          <a:prstGeom prst="downArrow">
            <a:avLst>
              <a:gd name="adj1" fmla="val 50000"/>
              <a:gd name="adj2" fmla="val 62445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7" name="Стрелка вниз 26"/>
          <p:cNvSpPr/>
          <p:nvPr/>
        </p:nvSpPr>
        <p:spPr>
          <a:xfrm>
            <a:off x="3356782" y="4610655"/>
            <a:ext cx="345236" cy="244602"/>
          </a:xfrm>
          <a:prstGeom prst="downArrow">
            <a:avLst>
              <a:gd name="adj1" fmla="val 65465"/>
              <a:gd name="adj2" fmla="val 4690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лево 4"/>
          <p:cNvSpPr/>
          <p:nvPr/>
        </p:nvSpPr>
        <p:spPr>
          <a:xfrm>
            <a:off x="6669539" y="1279662"/>
            <a:ext cx="738651" cy="304087"/>
          </a:xfrm>
          <a:prstGeom prst="lef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лево 36"/>
          <p:cNvSpPr/>
          <p:nvPr/>
        </p:nvSpPr>
        <p:spPr>
          <a:xfrm>
            <a:off x="5714919" y="1279590"/>
            <a:ext cx="738651" cy="304087"/>
          </a:xfrm>
          <a:prstGeom prst="lef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лево 37"/>
          <p:cNvSpPr/>
          <p:nvPr/>
        </p:nvSpPr>
        <p:spPr>
          <a:xfrm>
            <a:off x="3868809" y="1268298"/>
            <a:ext cx="738651" cy="304087"/>
          </a:xfrm>
          <a:prstGeom prst="lef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влево 43"/>
          <p:cNvSpPr/>
          <p:nvPr/>
        </p:nvSpPr>
        <p:spPr>
          <a:xfrm>
            <a:off x="4797025" y="1264599"/>
            <a:ext cx="738651" cy="304087"/>
          </a:xfrm>
          <a:prstGeom prst="lef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39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1659" y="-9546"/>
            <a:ext cx="7374505" cy="963271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Задачи в области формирования кадрового потенциала  </a:t>
            </a:r>
            <a:r>
              <a:rPr lang="ru-RU" sz="2400" b="1" dirty="0">
                <a:solidFill>
                  <a:schemeClr val="bg1"/>
                </a:solidFill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bg1"/>
                </a:solidFill>
                <a:cs typeface="Times New Roman" panose="02020603050405020304" pitchFamily="18" charset="0"/>
              </a:rPr>
            </a:br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1438829"/>
              </p:ext>
            </p:extLst>
          </p:nvPr>
        </p:nvGraphicFramePr>
        <p:xfrm>
          <a:off x="9501" y="1313765"/>
          <a:ext cx="9062999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567"/>
                <a:gridCol w="8736432"/>
              </a:tblGrid>
              <a:tr h="104055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cs typeface="Times New Roman" panose="02020603050405020304" pitchFamily="18" charset="0"/>
                        </a:rPr>
                        <a:t>Определение профессионально-квалификационной структуры разработчиков и производителей  БАС на основе жизненного цикла процесса с целью формирования перечня профессий с указанием диапазонов уровней квалификации, разработки квалификационных требований и компетенций по профессиям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+mn-lt"/>
                        <a:ea typeface="ＭＳ Ｐゴシック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9190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cs typeface="Times New Roman" panose="02020603050405020304" pitchFamily="18" charset="0"/>
                        </a:rPr>
                        <a:t>Определение основных направлений деятельности, квалификационных требований и компетенций для специалистов в области информационного обеспечения безопасности полетов, контроля применения и эксплуатации БАС</a:t>
                      </a:r>
                      <a:endParaRPr lang="ru-RU" dirty="0"/>
                    </a:p>
                  </a:txBody>
                  <a:tcPr/>
                </a:tc>
              </a:tr>
              <a:tr h="62909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cs typeface="Times New Roman" panose="02020603050405020304" pitchFamily="18" charset="0"/>
                        </a:rPr>
                        <a:t>Выявление наиболее характерных и устойчивых квалификационных требований и компетенций по профессиям в области БАС, </a:t>
                      </a:r>
                      <a:r>
                        <a:rPr lang="ru-RU" sz="1800" b="0" i="0" dirty="0" smtClean="0">
                          <a:cs typeface="Times New Roman" panose="02020603050405020304" pitchFamily="18" charset="0"/>
                        </a:rPr>
                        <a:t>разработка профессиональных стандартов</a:t>
                      </a:r>
                      <a:endParaRPr lang="ru-RU" b="0" i="0" dirty="0"/>
                    </a:p>
                  </a:txBody>
                  <a:tcPr/>
                </a:tc>
              </a:tr>
              <a:tr h="62433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cs typeface="Times New Roman" panose="02020603050405020304" pitchFamily="18" charset="0"/>
                        </a:rPr>
                        <a:t>Определение компетенций  будущего с целью развития рынка  БАС, опережающего образования и обучения</a:t>
                      </a:r>
                      <a:endParaRPr lang="ru-RU" dirty="0"/>
                    </a:p>
                  </a:txBody>
                  <a:tcPr/>
                </a:tc>
              </a:tr>
              <a:tr h="62433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cs typeface="Times New Roman" panose="02020603050405020304" pitchFamily="18" charset="0"/>
                        </a:rPr>
                        <a:t>Определение количественной и качественной составляющих прогноза потребности в специалистах, востребованных на рынке  БАС</a:t>
                      </a:r>
                      <a:endParaRPr lang="ru-RU" dirty="0"/>
                    </a:p>
                  </a:txBody>
                  <a:tcPr/>
                </a:tc>
              </a:tr>
              <a:tr h="89190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cs typeface="Times New Roman" panose="02020603050405020304" pitchFamily="18" charset="0"/>
                        </a:rPr>
                        <a:t>Разработка методики и процедур оценки компетентности  участников рынка БАС с целью установления единых правил и требований,   </a:t>
                      </a:r>
                      <a:r>
                        <a:rPr lang="ru-RU" sz="1800" dirty="0" err="1" smtClean="0">
                          <a:cs typeface="Times New Roman" panose="02020603050405020304" pitchFamily="18" charset="0"/>
                        </a:rPr>
                        <a:t>легитимизации</a:t>
                      </a:r>
                      <a:r>
                        <a:rPr lang="ru-RU" sz="1800" dirty="0" smtClean="0">
                          <a:cs typeface="Times New Roman" panose="02020603050405020304" pitchFamily="18" charset="0"/>
                        </a:rPr>
                        <a:t> сертификатов  компетентности</a:t>
                      </a:r>
                      <a:endParaRPr lang="ru-RU" dirty="0"/>
                    </a:p>
                  </a:txBody>
                  <a:tcPr/>
                </a:tc>
              </a:tr>
              <a:tr h="624330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 typeface="+mj-lt"/>
                        <a:buNone/>
                        <a:tabLst>
                          <a:tab pos="92075" algn="l"/>
                        </a:tabLst>
                      </a:pPr>
                      <a:r>
                        <a:rPr lang="ru-RU" sz="1800" dirty="0" smtClean="0">
                          <a:cs typeface="Times New Roman" panose="02020603050405020304" pitchFamily="18" charset="0"/>
                        </a:rPr>
                        <a:t>Развитие интереса, профессиональная ориентация  в области БЛА среди молодежи - участников летних профессионально- ориентированных лагерей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78188-8AB1-49E7-8A7F-F238C0A3911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39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6645" y="233645"/>
            <a:ext cx="7515835" cy="724092"/>
          </a:xfrm>
        </p:spPr>
        <p:txBody>
          <a:bodyPr/>
          <a:lstStyle/>
          <a:p>
            <a:r>
              <a:rPr lang="ru-RU" sz="24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Основные </a:t>
            </a:r>
            <a:r>
              <a:rPr lang="ru-RU" sz="2400" b="1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мероприятия</a:t>
            </a:r>
            <a:endParaRPr lang="ru-RU" sz="2400" b="1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9256" y="1583795"/>
            <a:ext cx="4185465" cy="12318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Формирование ЖЦП* в области разработки и производства</a:t>
            </a:r>
            <a:r>
              <a:rPr lang="en-US" sz="1600" dirty="0" smtClean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БПВС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бортового и наземного радиоэлектронного оборудования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34967" y="1583794"/>
            <a:ext cx="4455495" cy="12318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Формирование основных направлений деятельности в области</a:t>
            </a:r>
            <a:r>
              <a:rPr lang="en-US" sz="1600" dirty="0" smtClean="0">
                <a:solidFill>
                  <a:schemeClr val="tx1"/>
                </a:solidFill>
              </a:rPr>
              <a:t>:</a:t>
            </a:r>
          </a:p>
          <a:p>
            <a:pPr marL="204788" indent="-204788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информационного обеспечения </a:t>
            </a:r>
            <a:r>
              <a:rPr lang="ru-RU" sz="1600" dirty="0">
                <a:solidFill>
                  <a:schemeClr val="tx1"/>
                </a:solidFill>
              </a:rPr>
              <a:t>безопасности полетов </a:t>
            </a:r>
            <a:r>
              <a:rPr lang="ru-RU" sz="1600" dirty="0" smtClean="0">
                <a:solidFill>
                  <a:schemeClr val="tx1"/>
                </a:solidFill>
              </a:rPr>
              <a:t>БПВС</a:t>
            </a:r>
            <a:endParaRPr lang="ru-RU" sz="1600" dirty="0">
              <a:solidFill>
                <a:schemeClr val="tx1"/>
              </a:solidFill>
            </a:endParaRPr>
          </a:p>
          <a:p>
            <a:pPr marL="204788" indent="-204788"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</a:rPr>
              <a:t>контроля </a:t>
            </a:r>
            <a:r>
              <a:rPr lang="ru-RU" sz="1600" dirty="0">
                <a:solidFill>
                  <a:schemeClr val="tx1"/>
                </a:solidFill>
              </a:rPr>
              <a:t>применения и эксплуатации БАС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2656" y="3023955"/>
            <a:ext cx="4195674" cy="67507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 smtClean="0"/>
              <a:t>Разработка профессионально-квалификационной структуры, квалификационных требований</a:t>
            </a:r>
            <a:endParaRPr lang="ru-RU" sz="17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35319" y="3023955"/>
            <a:ext cx="4455495" cy="67507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Разработка квалификационных требований 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29091" y="3791866"/>
            <a:ext cx="8774321" cy="40729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Разработка  профессиональных стандартов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9091" y="4254787"/>
            <a:ext cx="8774321" cy="4072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Разработка прогноза потребностей в специалистах в области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БАС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9091" y="4717708"/>
            <a:ext cx="8774321" cy="4072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Разработка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отраслевой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системы аттестации и сертификации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в области  БАС/БЛА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9091" y="5186565"/>
            <a:ext cx="8774321" cy="40729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Определение тенденций и направлений развития перспективных компетенций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22656" y="5681819"/>
            <a:ext cx="8780756" cy="4950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Применение результатов  исследований в программах  развития  молодежи   в  летних лагерях  «</a:t>
            </a:r>
            <a:r>
              <a:rPr lang="ru-RU" b="1" dirty="0" err="1" smtClean="0">
                <a:solidFill>
                  <a:schemeClr val="tx1"/>
                </a:solidFill>
              </a:rPr>
              <a:t>АэроНэт</a:t>
            </a:r>
            <a:r>
              <a:rPr lang="ru-RU" b="1" dirty="0" smtClean="0">
                <a:solidFill>
                  <a:schemeClr val="tx1"/>
                </a:solidFill>
              </a:rPr>
              <a:t>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Объект 2"/>
          <p:cNvSpPr txBox="1">
            <a:spLocks/>
          </p:cNvSpPr>
          <p:nvPr/>
        </p:nvSpPr>
        <p:spPr bwMode="auto">
          <a:xfrm>
            <a:off x="-288540" y="6613597"/>
            <a:ext cx="3510390" cy="127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1000" dirty="0" smtClean="0">
                <a:cs typeface="Times New Roman" panose="02020603050405020304" pitchFamily="18" charset="0"/>
              </a:rPr>
              <a:t>ЖЦП* - Жизненный цикл процессов</a:t>
            </a:r>
            <a:endParaRPr lang="ru-RU" sz="1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45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6635" y="139623"/>
            <a:ext cx="7355160" cy="769097"/>
          </a:xfrm>
        </p:spPr>
        <p:txBody>
          <a:bodyPr/>
          <a:lstStyle/>
          <a:p>
            <a:r>
              <a:rPr lang="ru-RU" sz="24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Ожидаемые результаты в рамках  реализуемых мероприятий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3486015"/>
              </p:ext>
            </p:extLst>
          </p:nvPr>
        </p:nvGraphicFramePr>
        <p:xfrm>
          <a:off x="431540" y="1403775"/>
          <a:ext cx="8325925" cy="4882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5235"/>
                <a:gridCol w="6210690"/>
              </a:tblGrid>
              <a:tr h="347766">
                <a:tc>
                  <a:txBody>
                    <a:bodyPr/>
                    <a:lstStyle/>
                    <a:p>
                      <a:pPr marL="0" indent="0" algn="ctr" defTabSz="457200" rtl="0" eaLnBrk="1" latinLnBrk="0" hangingPunct="1">
                        <a:buNone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Результаты данной работы будут применены для:</a:t>
                      </a:r>
                      <a:endParaRPr lang="ru-RU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42744">
                <a:tc>
                  <a:txBody>
                    <a:bodyPr/>
                    <a:lstStyle/>
                    <a:p>
                      <a:pPr marL="0" indent="0" algn="l" defTabSz="457200" rtl="0" eaLnBrk="1" latinLnBrk="0" hangingPunct="1">
                        <a:buNone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Разработка требований к квалификациям трудовых ресурсов</a:t>
                      </a:r>
                    </a:p>
                    <a:p>
                      <a:pPr marL="0" indent="0" algn="l" defTabSz="457200" rtl="0" eaLnBrk="1" latinLnBrk="0" hangingPunct="1">
                        <a:buNone/>
                      </a:pP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just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Формирования программ по специальностям и направлениям подготовки для разработчиков и </a:t>
                      </a:r>
                      <a:r>
                        <a:rPr lang="ru-RU" sz="18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эксплуатантов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 БАС на основе требований ПС</a:t>
                      </a:r>
                    </a:p>
                    <a:p>
                      <a:pPr marL="285750" lvl="0" indent="-285750" algn="just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Разработки контрольных цифр приема специалистов в области  БАС в  образовательных учреждениях всех уровней</a:t>
                      </a:r>
                    </a:p>
                    <a:p>
                      <a:pPr marL="285750" lvl="0" indent="-285750" algn="just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Разработки и/или изменения образовательных стандартов и программ обучения всех уровней образования</a:t>
                      </a:r>
                    </a:p>
                    <a:p>
                      <a:pPr marL="285750" lvl="0" indent="-285750" algn="just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Разработки программ ДПО для разработчиков и </a:t>
                      </a:r>
                      <a:r>
                        <a:rPr lang="ru-RU" sz="18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эксплуатантов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 БАС</a:t>
                      </a:r>
                    </a:p>
                    <a:p>
                      <a:pPr marL="285750" lvl="0" indent="-285750" algn="just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Формирования системы сертификации в области БАС, контрольно-измерительных материалов для  сертификации разработчиков и </a:t>
                      </a:r>
                      <a:r>
                        <a:rPr lang="ru-RU" sz="18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эксплуатантов</a:t>
                      </a: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 БАС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78188-8AB1-49E7-8A7F-F238C0A3911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19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6654" y="274638"/>
            <a:ext cx="7220145" cy="769097"/>
          </a:xfrm>
        </p:spPr>
        <p:txBody>
          <a:bodyPr/>
          <a:lstStyle/>
          <a:p>
            <a:r>
              <a:rPr lang="ru-RU" sz="24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Ожидаемые результаты в рамках  реализуемых мероприятий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8122398"/>
              </p:ext>
            </p:extLst>
          </p:nvPr>
        </p:nvGraphicFramePr>
        <p:xfrm>
          <a:off x="341530" y="1448780"/>
          <a:ext cx="8460940" cy="4370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0250"/>
                <a:gridCol w="6210690"/>
              </a:tblGrid>
              <a:tr h="334578">
                <a:tc>
                  <a:txBody>
                    <a:bodyPr/>
                    <a:lstStyle/>
                    <a:p>
                      <a:pPr marL="0" indent="0" algn="ctr" defTabSz="457200" rtl="0" eaLnBrk="1" latinLnBrk="0" hangingPunct="1">
                        <a:buNone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Результаты данной работы будут применены при:</a:t>
                      </a:r>
                      <a:endParaRPr lang="ru-RU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7215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600" dirty="0" smtClean="0">
                          <a:latin typeface="+mn-lt"/>
                          <a:cs typeface="Times New Roman" panose="02020603050405020304" pitchFamily="18" charset="0"/>
                        </a:rPr>
                        <a:t>Разработка профессиональных стандартов на основе ПКС в области БАС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Разработке образовательных программ всех уровней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Формировании программ ДПО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Разработке контрольно-измерительных материалов для сертификации специалистов в области БАС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Аттестации и сертификации персонала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Поиске и отборе персонала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Разработке и/или актуализации функциональных /должностных обязанностей специалистов в области БАС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Формировании прогноза потребностей в кадровых ресурсах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0559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600" dirty="0" smtClean="0">
                          <a:latin typeface="+mn-lt"/>
                          <a:cs typeface="Times New Roman" panose="02020603050405020304" pitchFamily="18" charset="0"/>
                        </a:rPr>
                        <a:t>Разработка системы и прогноза потребности в трудовых ресурсах в области БАС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Формировании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госзадания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 на подготовку специалистов в области БАС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Формировании стратегий развития бизнеса в сфере БАС</a:t>
                      </a:r>
                    </a:p>
                    <a:p>
                      <a:pPr marL="285750" lvl="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Создании новых рабочих мест на основе развития технологий  БАС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421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6674" y="274638"/>
            <a:ext cx="7040125" cy="769097"/>
          </a:xfrm>
        </p:spPr>
        <p:txBody>
          <a:bodyPr/>
          <a:lstStyle/>
          <a:p>
            <a:r>
              <a:rPr lang="ru-RU" sz="24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Ожидаемые результаты в рамках  реализуемых мероприятий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6805441"/>
              </p:ext>
            </p:extLst>
          </p:nvPr>
        </p:nvGraphicFramePr>
        <p:xfrm>
          <a:off x="161510" y="1313765"/>
          <a:ext cx="8865985" cy="5130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7381"/>
                <a:gridCol w="6418604"/>
              </a:tblGrid>
              <a:tr h="307144">
                <a:tc>
                  <a:txBody>
                    <a:bodyPr/>
                    <a:lstStyle/>
                    <a:p>
                      <a:pPr marL="0" indent="0" algn="ctr" defTabSz="457200" rtl="0" eaLnBrk="1" latinLnBrk="0" hangingPunct="1">
                        <a:buNone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Результаты данной работы будут применены:</a:t>
                      </a:r>
                      <a:endParaRPr lang="ru-RU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93056">
                <a:tc>
                  <a:txBody>
                    <a:bodyPr/>
                    <a:lstStyle/>
                    <a:p>
                      <a:pPr marL="0" lvl="0" indent="0" algn="l" defTabSz="4572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Разработка требований к системе сертификации персонала в области БАС, определение структуры центров,  порядка и процедур сертификации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Работодателями в системе управления персоналом</a:t>
                      </a:r>
                    </a:p>
                    <a:p>
                      <a:pPr marL="285750" lvl="0" indent="-28575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Работниками для карьерного развития</a:t>
                      </a:r>
                    </a:p>
                    <a:p>
                      <a:pPr marL="285750" lvl="0" indent="-285750" algn="l" defTabSz="4572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При аккредитации  центов  сертификационных  в сфере БАС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689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+mn-lt"/>
                          <a:cs typeface="Times New Roman" panose="02020603050405020304" pitchFamily="18" charset="0"/>
                        </a:rPr>
                        <a:t>Проведение летних профессионально ориентированных лагерей «</a:t>
                      </a:r>
                      <a:r>
                        <a:rPr lang="ru-RU" sz="1600" dirty="0" err="1" smtClean="0">
                          <a:latin typeface="+mn-lt"/>
                          <a:cs typeface="Times New Roman" panose="02020603050405020304" pitchFamily="18" charset="0"/>
                        </a:rPr>
                        <a:t>АэроНет</a:t>
                      </a:r>
                      <a:r>
                        <a:rPr lang="ru-RU" sz="1600" dirty="0" smtClean="0">
                          <a:latin typeface="+mn-lt"/>
                          <a:cs typeface="Times New Roman" panose="02020603050405020304" pitchFamily="18" charset="0"/>
                        </a:rPr>
                        <a:t>» для привлечения внимания молодежи к будущим профессиональным возможностям в сфере разработки, применения и эксплуатации БАС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Мероприятия направлены на: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Привлечение внимания молодежи к возможностям  БАС и популяризация профессий в данной сфере;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Раскрытие научного и творческого потенциала молодежи в сфере БАС;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Распространение передачи опыта и знаний молодежи от ведущих специалистов в сфере разработки, эксплуатации и применения  БАС;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Вовлечение студентов в организацию и проведение летних лагерей;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Сохранение непрерывности профориентации при взаимодействии с кружками и секциями, ОУ и центрами компетенций работодателей;</a:t>
                      </a:r>
                    </a:p>
                    <a:p>
                      <a:pPr marL="285750" lvl="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Вовлечение молодежи, в том числе, с помощью профессионалов авиамодельных спортивных соревнований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49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4102"/>
          </a:xfrm>
        </p:spPr>
        <p:txBody>
          <a:bodyPr/>
          <a:lstStyle/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Сферы  применения ПКС и ПС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CFFDB9-8312-49FC-9585-3D11F2E8FAE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01870" y="1718809"/>
            <a:ext cx="3060340" cy="130514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accent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применения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ПКС и ПС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02070" y="3522514"/>
            <a:ext cx="3105345" cy="21567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Сфера образования 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обучения,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ДПО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3401870" y="3023954"/>
            <a:ext cx="1530170" cy="49856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4" idx="2"/>
          </p:cNvCxnSpPr>
          <p:nvPr/>
        </p:nvCxnSpPr>
        <p:spPr>
          <a:xfrm>
            <a:off x="4932040" y="3023954"/>
            <a:ext cx="1621422" cy="49856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1502923" y="3539437"/>
            <a:ext cx="3150350" cy="21602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труда по отрасли экономики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организации, работники,</a:t>
            </a:r>
            <a:endParaRPr lang="ru-RU" dirty="0"/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по профессиональным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квалификациям,</a:t>
            </a:r>
          </a:p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корпоративного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54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6646" y="274638"/>
            <a:ext cx="7310154" cy="724092"/>
          </a:xfrm>
        </p:spPr>
        <p:txBody>
          <a:bodyPr/>
          <a:lstStyle/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Вступление 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199" y="1600200"/>
            <a:ext cx="8570296" cy="52578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endParaRPr lang="ru-RU" altLang="ru-RU" sz="1800" b="1" dirty="0" smtClean="0">
              <a:solidFill>
                <a:srgbClr val="3333CC"/>
              </a:solidFill>
              <a:latin typeface="Baskerville Old Face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altLang="ru-RU" sz="1800" b="1" dirty="0" smtClean="0">
              <a:solidFill>
                <a:srgbClr val="3333CC"/>
              </a:solidFill>
              <a:latin typeface="Baskerville Old Face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altLang="ru-RU" sz="1800" b="1" dirty="0" smtClean="0">
              <a:solidFill>
                <a:srgbClr val="3333CC"/>
              </a:solidFill>
              <a:latin typeface="Baskerville Old Face" pitchFamily="18" charset="0"/>
            </a:endParaRPr>
          </a:p>
          <a:p>
            <a:pPr marL="0" indent="0" algn="r" eaLnBrk="1" hangingPunct="1">
              <a:buNone/>
            </a:pPr>
            <a:endParaRPr lang="ru-RU" alt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ru-RU" alt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ru-RU" alt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ru-RU" alt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97225" y="6399330"/>
            <a:ext cx="2133600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Загнутый угол 4"/>
          <p:cNvSpPr/>
          <p:nvPr/>
        </p:nvSpPr>
        <p:spPr>
          <a:xfrm>
            <a:off x="521549" y="2393885"/>
            <a:ext cx="8390001" cy="2250250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accent1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ru-RU" dirty="0"/>
              <a:t> </a:t>
            </a:r>
            <a:endParaRPr lang="en-US" dirty="0" smtClean="0"/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«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 среды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изменяет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мозг и изменяет поведение человека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Фред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Гейдж</a:t>
            </a:r>
            <a:endParaRPr lang="ru-RU" sz="16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нейробиолог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-логист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35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6634" y="274638"/>
            <a:ext cx="7400165" cy="814102"/>
          </a:xfrm>
        </p:spPr>
        <p:txBody>
          <a:bodyPr/>
          <a:lstStyle/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применения ПКС и ПС</a:t>
            </a:r>
            <a:b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(продолжение)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23755"/>
            <a:ext cx="8435280" cy="5310589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78188-8AB1-49E7-8A7F-F238C0A3911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Вертикальный свиток 5"/>
          <p:cNvSpPr/>
          <p:nvPr/>
        </p:nvSpPr>
        <p:spPr>
          <a:xfrm flipH="1">
            <a:off x="3806915" y="2269206"/>
            <a:ext cx="1980220" cy="2943200"/>
          </a:xfrm>
          <a:prstGeom prst="verticalScroll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Отраслевые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ПКС 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</a:t>
            </a:r>
          </a:p>
        </p:txBody>
      </p:sp>
      <p:sp>
        <p:nvSpPr>
          <p:cNvPr id="11" name="Двойная стрелка влево/вправо 10"/>
          <p:cNvSpPr/>
          <p:nvPr/>
        </p:nvSpPr>
        <p:spPr>
          <a:xfrm>
            <a:off x="5517105" y="3656629"/>
            <a:ext cx="540060" cy="354829"/>
          </a:xfrm>
          <a:prstGeom prst="left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3499909" y="3686225"/>
            <a:ext cx="585065" cy="354829"/>
          </a:xfrm>
          <a:prstGeom prst="left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Блок-схема: внутренняя память 8"/>
          <p:cNvSpPr/>
          <p:nvPr/>
        </p:nvSpPr>
        <p:spPr>
          <a:xfrm>
            <a:off x="286368" y="1471474"/>
            <a:ext cx="3203384" cy="5040560"/>
          </a:xfrm>
          <a:prstGeom prst="flowChartInternalStorag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-285750" algn="just">
              <a:buFont typeface="Arial" panose="020B0604020202020204" pitchFamily="34" charset="0"/>
              <a:buChar char="•"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 algn="just">
              <a:buFont typeface="Arial" panose="020B0604020202020204" pitchFamily="34" charset="0"/>
              <a:buChar char="•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 algn="just">
              <a:buFont typeface="Arial" panose="020B0604020202020204" pitchFamily="34" charset="0"/>
              <a:buChar char="•"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 algn="just">
              <a:buFont typeface="Arial" panose="020B0604020202020204" pitchFamily="34" charset="0"/>
              <a:buChar char="•"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algn="just"/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  <a:p>
            <a:pPr algn="just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Организации отрасли</a:t>
            </a:r>
          </a:p>
          <a:p>
            <a:pPr indent="-285750" algn="just">
              <a:buFont typeface="Arial" panose="020B0604020202020204" pitchFamily="34" charset="0"/>
              <a:buChar char="•"/>
            </a:pPr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</a:t>
            </a:r>
            <a:r>
              <a:rPr lang="ru-RU" sz="1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-но-квалификационной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структуры 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должностных инструкций, рабочих инструкций</a:t>
            </a: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Отслеживание сигналов появления новых компетенций, квалификационных требований, профессий</a:t>
            </a: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мотивации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персонала</a:t>
            </a: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1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квалификаци-онных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требований, применяемых при найме</a:t>
            </a: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Формирование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и модулей в системе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внутри-фирменного обучения,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тестов для системы сертификации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персонала; </a:t>
            </a:r>
          </a:p>
          <a:p>
            <a:pPr lvl="0" indent="-285750" algn="just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проведении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общественно-профессиональной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аккредитации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программ</a:t>
            </a:r>
          </a:p>
          <a:p>
            <a:pPr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 algn="just">
              <a:buFont typeface="Arial" panose="020B0604020202020204" pitchFamily="34" charset="0"/>
              <a:buChar char="•"/>
            </a:pP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 algn="just">
              <a:buFont typeface="Arial" panose="020B0604020202020204" pitchFamily="34" charset="0"/>
              <a:buChar char="•"/>
            </a:pP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Куб 7"/>
          <p:cNvSpPr/>
          <p:nvPr/>
        </p:nvSpPr>
        <p:spPr>
          <a:xfrm>
            <a:off x="6057164" y="2033844"/>
            <a:ext cx="2835316" cy="4140461"/>
          </a:xfrm>
          <a:prstGeom prst="cub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2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algn="ctr"/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Система  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профессионального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образования</a:t>
            </a:r>
          </a:p>
          <a:p>
            <a:pPr algn="just"/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обучения (прикладной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составляю-щей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различных уровней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Актуализация </a:t>
            </a:r>
            <a:r>
              <a:rPr lang="ru-RU" sz="1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специа-льностей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направлений  образования</a:t>
            </a:r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новой специальности, </a:t>
            </a:r>
            <a:r>
              <a:rPr lang="ru-RU" sz="1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специали-зации</a:t>
            </a: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направления </a:t>
            </a:r>
            <a:r>
              <a:rPr lang="ru-RU" sz="1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подго-товки</a:t>
            </a:r>
            <a:endParaRPr lang="ru-RU" sz="1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 algn="just">
              <a:buFont typeface="Arial" panose="020B0604020202020204" pitchFamily="34" charset="0"/>
              <a:buChar char="•"/>
            </a:pPr>
            <a:r>
              <a:rPr lang="ru-RU" sz="1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программ обучения в системе ДПО</a:t>
            </a:r>
          </a:p>
          <a:p>
            <a:pPr algn="just"/>
            <a:endParaRPr lang="ru-RU" sz="13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 algn="just">
              <a:buFont typeface="Arial" panose="020B0604020202020204" pitchFamily="34" charset="0"/>
              <a:buChar char="•"/>
            </a:pPr>
            <a:endParaRPr lang="ru-RU" sz="1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 algn="just">
              <a:buFont typeface="Arial" panose="020B0604020202020204" pitchFamily="34" charset="0"/>
              <a:buChar char="•"/>
            </a:pP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 algn="just">
              <a:buFont typeface="Arial" panose="020B0604020202020204" pitchFamily="34" charset="0"/>
              <a:buChar char="•"/>
            </a:pP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85750" algn="just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18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36785" y="2528900"/>
            <a:ext cx="3630546" cy="17235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b="1" dirty="0" smtClean="0">
              <a:solidFill>
                <a:srgbClr val="003F82"/>
              </a:solidFill>
            </a:endParaRPr>
          </a:p>
          <a:p>
            <a:endParaRPr lang="ru-RU" b="1" dirty="0">
              <a:solidFill>
                <a:srgbClr val="003F82"/>
              </a:solidFill>
            </a:endParaRPr>
          </a:p>
          <a:p>
            <a:endParaRPr lang="ru-RU" b="1" dirty="0" smtClean="0">
              <a:solidFill>
                <a:srgbClr val="003F82"/>
              </a:solidFill>
            </a:endParaRPr>
          </a:p>
          <a:p>
            <a:pPr algn="ctr"/>
            <a:r>
              <a:rPr lang="ru-RU" b="1" dirty="0" smtClean="0">
                <a:solidFill>
                  <a:srgbClr val="003F82"/>
                </a:solidFill>
              </a:rPr>
              <a:t>БЛАГОДАРЮ ЗА ВНИМАНИЕ!</a:t>
            </a:r>
          </a:p>
          <a:p>
            <a:endParaRPr lang="ru-RU" b="1" dirty="0">
              <a:solidFill>
                <a:srgbClr val="003F82"/>
              </a:solidFill>
            </a:endParaRPr>
          </a:p>
          <a:p>
            <a:pPr algn="ctr"/>
            <a:r>
              <a:rPr lang="en-US" sz="1600" b="1" dirty="0" smtClean="0">
                <a:solidFill>
                  <a:srgbClr val="003F82"/>
                </a:solidFill>
              </a:rPr>
              <a:t>nmashukova@hse.ru</a:t>
            </a:r>
            <a:endParaRPr lang="ru-RU" sz="1600" b="1" dirty="0">
              <a:solidFill>
                <a:srgbClr val="003F82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3BA581-9655-4719-92DC-969A4E7A02D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511659" y="143635"/>
            <a:ext cx="70657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chemeClr val="bg1"/>
                </a:solidFill>
                <a:cs typeface="Times New Roman" panose="02020603050405020304" pitchFamily="18" charset="0"/>
              </a:rPr>
              <a:t>Квалификация и кадры в сфере БАС</a:t>
            </a:r>
            <a:br>
              <a:rPr lang="ru-RU" sz="2000" b="1" dirty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bg1"/>
                </a:solidFill>
                <a:cs typeface="Times New Roman" panose="02020603050405020304" pitchFamily="18" charset="0"/>
              </a:rPr>
              <a:t>15 сентября 2016 г.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6634" y="274638"/>
            <a:ext cx="7400165" cy="949117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НТИ по направлению «</a:t>
            </a:r>
            <a:r>
              <a:rPr lang="ru-RU" sz="2400" b="1" dirty="0" err="1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АэроНет</a:t>
            </a:r>
            <a:r>
              <a:rPr lang="ru-RU" sz="2400" b="1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»</a:t>
            </a:r>
            <a:br>
              <a:rPr lang="ru-RU" sz="2400" b="1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Основные цели и задачи</a:t>
            </a:r>
            <a:r>
              <a:rPr lang="ru-RU" sz="24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</a:br>
            <a:endParaRPr lang="ru-RU" sz="2400" b="1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1529" y="1088740"/>
            <a:ext cx="8505945" cy="5535615"/>
          </a:xfrm>
        </p:spPr>
        <p:txBody>
          <a:bodyPr/>
          <a:lstStyle/>
          <a:p>
            <a:endParaRPr lang="ru-RU" sz="1400" dirty="0"/>
          </a:p>
          <a:p>
            <a:pPr marL="0" indent="0" algn="ctr">
              <a:buNone/>
            </a:pPr>
            <a:endParaRPr lang="ru-RU" sz="2000" b="1" dirty="0" smtClean="0"/>
          </a:p>
          <a:p>
            <a:pPr marL="0" indent="0" algn="ctr">
              <a:buNone/>
            </a:pPr>
            <a:r>
              <a:rPr lang="ru-RU" sz="2000" b="1" dirty="0" smtClean="0"/>
              <a:t>Мероприятие «</a:t>
            </a:r>
            <a:r>
              <a:rPr lang="ru-RU" sz="2000" b="1" dirty="0"/>
              <a:t>дорожной </a:t>
            </a:r>
            <a:r>
              <a:rPr lang="ru-RU" sz="2000" b="1" dirty="0" smtClean="0"/>
              <a:t> карты» </a:t>
            </a:r>
            <a:endParaRPr lang="ru-RU" sz="2000" b="1" dirty="0"/>
          </a:p>
          <a:p>
            <a:pPr marL="0" indent="0" algn="just">
              <a:buNone/>
            </a:pPr>
            <a:r>
              <a:rPr lang="ru-RU" sz="1600" b="1" dirty="0">
                <a:cs typeface="Times New Roman" panose="02020603050405020304" pitchFamily="18" charset="0"/>
              </a:rPr>
              <a:t>	</a:t>
            </a:r>
            <a:r>
              <a:rPr lang="ru-RU" sz="2000" b="1" dirty="0"/>
              <a:t>Раздел </a:t>
            </a:r>
            <a:r>
              <a:rPr lang="en-US" sz="2000" b="1" dirty="0"/>
              <a:t> III </a:t>
            </a:r>
            <a:r>
              <a:rPr lang="ru-RU" sz="2000" b="1" dirty="0"/>
              <a:t>«Совершенствование системы образования перспективных кадровых потребностей динамично развивающихся компаний, научных и творческих коллективов, участвующих в создании новых глобальных рынков» </a:t>
            </a:r>
          </a:p>
          <a:p>
            <a:pPr marL="0" indent="0" algn="just">
              <a:buNone/>
            </a:pPr>
            <a:r>
              <a:rPr lang="ru-RU" sz="2000" b="1" dirty="0"/>
              <a:t>	</a:t>
            </a:r>
            <a:endParaRPr lang="ru-RU" sz="2000" b="1" dirty="0" smtClean="0"/>
          </a:p>
          <a:p>
            <a:pPr marL="0" indent="0" algn="just">
              <a:buNone/>
            </a:pPr>
            <a:r>
              <a:rPr lang="ru-RU" sz="2000" b="1" dirty="0"/>
              <a:t>	</a:t>
            </a:r>
            <a:r>
              <a:rPr lang="ru-RU" sz="2000" dirty="0" smtClean="0"/>
              <a:t> </a:t>
            </a:r>
            <a:r>
              <a:rPr lang="ru-RU" sz="2000" b="1" dirty="0">
                <a:cs typeface="Times New Roman" panose="02020603050405020304" pitchFamily="18" charset="0"/>
              </a:rPr>
              <a:t>Стратегическая цель </a:t>
            </a:r>
            <a:r>
              <a:rPr lang="ru-RU" sz="2000" b="1" dirty="0" smtClean="0">
                <a:cs typeface="Times New Roman" panose="02020603050405020304" pitchFamily="18" charset="0"/>
              </a:rPr>
              <a:t>:</a:t>
            </a:r>
            <a:r>
              <a:rPr lang="ru-RU" sz="1800" dirty="0">
                <a:cs typeface="Times New Roman" panose="02020603050405020304" pitchFamily="18" charset="0"/>
              </a:rPr>
              <a:t>	</a:t>
            </a:r>
            <a:r>
              <a:rPr lang="ru-RU" sz="1800" dirty="0"/>
              <a:t>«</a:t>
            </a:r>
            <a:r>
              <a:rPr lang="ru-RU" sz="2000" dirty="0">
                <a:cs typeface="Times New Roman" panose="02020603050405020304" pitchFamily="18" charset="0"/>
              </a:rPr>
              <a:t>Сфера деятельности с высоким качеством взаимоувязанного развития человеческого капитала, инфраструктуры и институтов, с опережающими темпами роста производительности труда и высокой включенностью в мировое разделение труда»</a:t>
            </a:r>
          </a:p>
          <a:p>
            <a:pPr marL="0" indent="0" algn="just">
              <a:buNone/>
            </a:pPr>
            <a:r>
              <a:rPr lang="ru-RU" sz="2000" b="1" dirty="0" smtClean="0"/>
              <a:t>	</a:t>
            </a:r>
            <a:endParaRPr lang="ru-RU" sz="2000" b="1" dirty="0"/>
          </a:p>
          <a:p>
            <a:pPr marL="0" indent="0" algn="just">
              <a:buNone/>
            </a:pPr>
            <a:r>
              <a:rPr lang="ru-RU" sz="2000" dirty="0" smtClean="0"/>
              <a:t>      </a:t>
            </a:r>
            <a:r>
              <a:rPr lang="ru-RU" sz="2000" dirty="0"/>
              <a:t>	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latin typeface="+mn-lt"/>
              </a:rPr>
              <a:t>   </a:t>
            </a:r>
            <a:fld id="{43C78188-8AB1-49E7-8A7F-F238C0A3911D}" type="slidenum">
              <a:rPr lang="en-US" smtClean="0">
                <a:latin typeface="+mn-lt"/>
              </a:rPr>
              <a:pPr>
                <a:defRPr/>
              </a:pPr>
              <a:t>3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7376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6665" y="278650"/>
            <a:ext cx="7200800" cy="679087"/>
          </a:xfrm>
        </p:spPr>
        <p:txBody>
          <a:bodyPr/>
          <a:lstStyle/>
          <a:p>
            <a:r>
              <a:rPr lang="ru-RU" sz="24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Место и роль </a:t>
            </a:r>
            <a:r>
              <a:rPr lang="ru-RU" sz="2400" b="1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мероприятия по </a:t>
            </a:r>
            <a:r>
              <a:rPr lang="ru-RU" sz="24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направлению</a:t>
            </a:r>
            <a:br>
              <a:rPr lang="ru-RU" sz="24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«Человеческий капитал»</a:t>
            </a:r>
            <a:endParaRPr lang="ru-RU" sz="2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514" y="1268760"/>
            <a:ext cx="8685965" cy="54006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1800" dirty="0" smtClean="0"/>
              <a:t> </a:t>
            </a:r>
            <a:r>
              <a:rPr lang="ru-RU" sz="1800" dirty="0"/>
              <a:t>	</a:t>
            </a:r>
            <a:r>
              <a:rPr lang="ru-RU" sz="1800" b="1" dirty="0"/>
              <a:t>п.3.1. «Разработка системы кадрового прогноза, требований к квалификациям и оценки трудовых ресурсов НТИ по направлению «</a:t>
            </a:r>
            <a:r>
              <a:rPr lang="ru-RU" sz="1800" b="1" dirty="0" err="1"/>
              <a:t>АэроНет</a:t>
            </a:r>
            <a:r>
              <a:rPr lang="ru-RU" sz="1800" b="1" dirty="0"/>
              <a:t>»</a:t>
            </a:r>
          </a:p>
          <a:p>
            <a:pPr marL="0" indent="0" algn="just">
              <a:buNone/>
            </a:pPr>
            <a:r>
              <a:rPr lang="ru-RU" sz="1800" b="1" dirty="0"/>
              <a:t>	</a:t>
            </a:r>
            <a:r>
              <a:rPr lang="ru-RU" sz="1800" b="1" dirty="0" smtClean="0"/>
              <a:t>Цель  </a:t>
            </a:r>
            <a:r>
              <a:rPr lang="ru-RU" sz="1800" b="1" dirty="0"/>
              <a:t>мероприятия: 	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>
                <a:cs typeface="Times New Roman" panose="02020603050405020304" pitchFamily="18" charset="0"/>
              </a:rPr>
              <a:t>«</a:t>
            </a:r>
            <a:r>
              <a:rPr lang="ru-RU" sz="1800" dirty="0"/>
              <a:t>Обеспечение  системности при формировании  единой  политики в области подготовки </a:t>
            </a:r>
            <a:r>
              <a:rPr lang="ru-RU" sz="1800" dirty="0" smtClean="0"/>
              <a:t>и оценки квалификации разработчиков </a:t>
            </a:r>
            <a:r>
              <a:rPr lang="ru-RU" sz="1800" dirty="0"/>
              <a:t>и </a:t>
            </a:r>
            <a:r>
              <a:rPr lang="ru-RU" sz="1800" dirty="0" err="1"/>
              <a:t>эксплуатантов</a:t>
            </a:r>
            <a:r>
              <a:rPr lang="ru-RU" sz="1800" dirty="0"/>
              <a:t>  </a:t>
            </a:r>
            <a:r>
              <a:rPr lang="ru-RU" sz="1800" dirty="0" smtClean="0"/>
              <a:t>БАС  </a:t>
            </a:r>
            <a:r>
              <a:rPr lang="ru-RU" sz="1800" dirty="0"/>
              <a:t>различных уровней 	на основе квалификационных требований и компетенций, сформированных  с учетом научно-технологического уровня развития отрасли экономики» 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800" b="1" dirty="0" smtClean="0">
                <a:cs typeface="Times New Roman" panose="02020603050405020304" pitchFamily="18" charset="0"/>
              </a:rPr>
              <a:t>	Задачи Дорожной карты:</a:t>
            </a:r>
            <a:endParaRPr lang="ru-RU" sz="1800" b="1" dirty="0"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78188-8AB1-49E7-8A7F-F238C0A3911D}" type="slidenum">
              <a:rPr lang="en-US" smtClean="0">
                <a:latin typeface="+mn-lt"/>
              </a:rPr>
              <a:pPr>
                <a:defRPr/>
              </a:pPr>
              <a:t>4</a:t>
            </a:fld>
            <a:endParaRPr lang="en-US" dirty="0">
              <a:latin typeface="+mn-lt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27976" y="3596697"/>
            <a:ext cx="1615447" cy="2648363"/>
            <a:chOff x="34392" y="90349"/>
            <a:chExt cx="1615447" cy="2648363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34392" y="90349"/>
              <a:ext cx="1615447" cy="2638350"/>
            </a:xfrm>
            <a:prstGeom prst="roundRect">
              <a:avLst>
                <a:gd name="adj" fmla="val 10000"/>
              </a:avLst>
            </a:pr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Скругленный прямоугольник 4"/>
            <p:cNvSpPr/>
            <p:nvPr/>
          </p:nvSpPr>
          <p:spPr>
            <a:xfrm>
              <a:off x="120286" y="194992"/>
              <a:ext cx="1520817" cy="25437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600" b="1" kern="1200" dirty="0" smtClean="0"/>
                <a:t>Создана</a:t>
              </a:r>
              <a:r>
                <a:rPr lang="ru-RU" sz="1600" kern="1200" dirty="0" smtClean="0"/>
                <a:t> система требований к трудовым ресурсам и их оценке.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kern="1200" dirty="0" smtClean="0"/>
                <a:t>Обеспечен регулярный кадровый прогноз</a:t>
              </a:r>
              <a:endParaRPr lang="ru-RU" sz="1600" kern="1200" dirty="0"/>
            </a:p>
          </p:txBody>
        </p:sp>
      </p:grp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695" y="3429000"/>
            <a:ext cx="749077" cy="857313"/>
          </a:xfrm>
          <a:prstGeom prst="rect">
            <a:avLst/>
          </a:prstGeom>
        </p:spPr>
      </p:pic>
      <p:grpSp>
        <p:nvGrpSpPr>
          <p:cNvPr id="9" name="Группа 8"/>
          <p:cNvGrpSpPr/>
          <p:nvPr/>
        </p:nvGrpSpPr>
        <p:grpSpPr>
          <a:xfrm>
            <a:off x="2555302" y="3607649"/>
            <a:ext cx="1615447" cy="2638350"/>
            <a:chOff x="2499807" y="-31430"/>
            <a:chExt cx="1615447" cy="2638350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2499807" y="-31430"/>
              <a:ext cx="1615447" cy="263835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4"/>
            <p:cNvSpPr/>
            <p:nvPr/>
          </p:nvSpPr>
          <p:spPr>
            <a:xfrm>
              <a:off x="2567592" y="47315"/>
              <a:ext cx="1520817" cy="25437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Aft>
                  <a:spcPct val="35000"/>
                </a:spcAft>
              </a:pPr>
              <a:r>
                <a:rPr lang="ru-RU" sz="1600" dirty="0" smtClean="0"/>
                <a:t>Система образования  </a:t>
              </a:r>
              <a:r>
                <a:rPr lang="ru-RU" sz="1600" dirty="0"/>
                <a:t>всех уровней п</a:t>
              </a:r>
              <a:r>
                <a:rPr lang="ru-RU" sz="1600" dirty="0" smtClean="0"/>
                <a:t>риведена </a:t>
              </a:r>
              <a:r>
                <a:rPr lang="ru-RU" sz="1600" kern="1200" dirty="0" smtClean="0"/>
                <a:t>в соответствие  актуальным и </a:t>
              </a:r>
              <a:r>
                <a:rPr lang="ru-RU" sz="1600" kern="1200" dirty="0" err="1" smtClean="0"/>
                <a:t>перспективнымпотребностям</a:t>
              </a:r>
              <a:r>
                <a:rPr lang="ru-RU" sz="1600" kern="1200" dirty="0" smtClean="0"/>
                <a:t> рынка труда </a:t>
              </a:r>
              <a:endParaRPr lang="ru-RU" sz="1600" kern="1200" dirty="0"/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4631037" y="3596754"/>
            <a:ext cx="3833860" cy="2648306"/>
            <a:chOff x="2520277" y="-9956"/>
            <a:chExt cx="3833860" cy="2648306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2520277" y="0"/>
              <a:ext cx="1615447" cy="263835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Скругленный прямоугольник 4"/>
            <p:cNvSpPr/>
            <p:nvPr/>
          </p:nvSpPr>
          <p:spPr>
            <a:xfrm>
              <a:off x="2567592" y="47315"/>
              <a:ext cx="1520817" cy="25437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spcBef>
                  <a:spcPct val="0"/>
                </a:spcBef>
                <a:spcAft>
                  <a:spcPts val="0"/>
                </a:spcAft>
              </a:pPr>
              <a:r>
                <a:rPr lang="ru-RU" sz="1600" dirty="0" smtClean="0"/>
                <a:t>Создана система </a:t>
              </a:r>
              <a:r>
                <a:rPr lang="ru-RU" sz="1600" dirty="0"/>
                <a:t>аттестации,</a:t>
              </a:r>
            </a:p>
            <a:p>
              <a:pPr lvl="0" algn="ctr" defTabSz="711200">
                <a:spcBef>
                  <a:spcPct val="0"/>
                </a:spcBef>
                <a:spcAft>
                  <a:spcPts val="0"/>
                </a:spcAft>
              </a:pPr>
              <a:r>
                <a:rPr lang="ru-RU" sz="1600" dirty="0"/>
                <a:t>сертификации  участников рынка труда </a:t>
              </a: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4617523" y="-9956"/>
              <a:ext cx="1736614" cy="263835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ru-RU" sz="1600" dirty="0" smtClean="0"/>
            </a:p>
            <a:p>
              <a:pPr algn="ctr"/>
              <a:endParaRPr lang="ru-RU" sz="1600" dirty="0"/>
            </a:p>
            <a:p>
              <a:pPr algn="ctr"/>
              <a:r>
                <a:rPr lang="ru-RU" sz="1600" dirty="0" smtClean="0"/>
                <a:t>Осуществляется</a:t>
              </a:r>
            </a:p>
            <a:p>
              <a:pPr algn="ctr"/>
              <a:r>
                <a:rPr lang="ru-RU" sz="1600" dirty="0" smtClean="0"/>
                <a:t>популяризация и развитие </a:t>
              </a:r>
              <a:r>
                <a:rPr lang="ru-RU" sz="1600" dirty="0"/>
                <a:t>отрасли</a:t>
              </a:r>
            </a:p>
            <a:p>
              <a:pPr algn="ctr"/>
              <a:endParaRPr lang="ru-RU" sz="1600" dirty="0"/>
            </a:p>
            <a:p>
              <a:pPr algn="ctr"/>
              <a:endParaRPr lang="ru-RU" sz="1600" dirty="0" smtClean="0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2179040" y="4713381"/>
            <a:ext cx="374239" cy="400630"/>
            <a:chOff x="1855937" y="1884348"/>
            <a:chExt cx="374239" cy="400630"/>
          </a:xfrm>
        </p:grpSpPr>
        <p:sp>
          <p:nvSpPr>
            <p:cNvPr id="18" name="Стрелка вправо 17"/>
            <p:cNvSpPr/>
            <p:nvPr/>
          </p:nvSpPr>
          <p:spPr>
            <a:xfrm rot="133265">
              <a:off x="1855937" y="1884348"/>
              <a:ext cx="374239" cy="400630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Стрелка вправо 4"/>
            <p:cNvSpPr/>
            <p:nvPr/>
          </p:nvSpPr>
          <p:spPr>
            <a:xfrm rot="133265">
              <a:off x="1855979" y="1962298"/>
              <a:ext cx="261967" cy="2403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kern="1200"/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4234544" y="4715557"/>
            <a:ext cx="374239" cy="400630"/>
            <a:chOff x="1855937" y="1884348"/>
            <a:chExt cx="374239" cy="400630"/>
          </a:xfrm>
        </p:grpSpPr>
        <p:sp>
          <p:nvSpPr>
            <p:cNvPr id="21" name="Стрелка вправо 20"/>
            <p:cNvSpPr/>
            <p:nvPr/>
          </p:nvSpPr>
          <p:spPr>
            <a:xfrm rot="133265">
              <a:off x="1855937" y="1884348"/>
              <a:ext cx="374239" cy="400630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Стрелка вправо 4"/>
            <p:cNvSpPr/>
            <p:nvPr/>
          </p:nvSpPr>
          <p:spPr>
            <a:xfrm rot="133265">
              <a:off x="1855979" y="1962298"/>
              <a:ext cx="261967" cy="2403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kern="120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6331018" y="4757939"/>
            <a:ext cx="374239" cy="400630"/>
            <a:chOff x="1855937" y="1884348"/>
            <a:chExt cx="374239" cy="400630"/>
          </a:xfrm>
        </p:grpSpPr>
        <p:sp>
          <p:nvSpPr>
            <p:cNvPr id="24" name="Стрелка вправо 23"/>
            <p:cNvSpPr/>
            <p:nvPr/>
          </p:nvSpPr>
          <p:spPr>
            <a:xfrm rot="133265">
              <a:off x="1855937" y="1884348"/>
              <a:ext cx="374239" cy="400630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Стрелка вправо 4"/>
            <p:cNvSpPr/>
            <p:nvPr/>
          </p:nvSpPr>
          <p:spPr>
            <a:xfrm rot="133265">
              <a:off x="1855979" y="1962298"/>
              <a:ext cx="261967" cy="2403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124249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4102"/>
          </a:xfrm>
        </p:spPr>
        <p:txBody>
          <a:bodyPr/>
          <a:lstStyle/>
          <a:p>
            <a:r>
              <a:rPr lang="ru-RU" sz="24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Анализ </a:t>
            </a:r>
            <a:r>
              <a:rPr lang="ru-RU" sz="2400" b="1" dirty="0" smtClean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рынка труда в области БАС</a:t>
            </a:r>
            <a:endParaRPr lang="ru-RU" sz="2400" b="1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78188-8AB1-49E7-8A7F-F238C0A3911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922143"/>
              </p:ext>
            </p:extLst>
          </p:nvPr>
        </p:nvGraphicFramePr>
        <p:xfrm>
          <a:off x="341530" y="1090090"/>
          <a:ext cx="8640960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1172"/>
                <a:gridCol w="4939788"/>
              </a:tblGrid>
              <a:tr h="332956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Проблемные направления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718684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Разработка и эксплуатация  БЛА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Определение перечня профессий/должностей авиационного персонала комплексов с БЛА</a:t>
                      </a:r>
                    </a:p>
                    <a:p>
                      <a:pPr algn="just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Определение  квалификационных требований к разработчикам и </a:t>
                      </a:r>
                      <a:r>
                        <a:rPr lang="ru-RU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эксплуатантам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БЛА</a:t>
                      </a:r>
                    </a:p>
                    <a:p>
                      <a:pPr algn="just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Получение лицензии, осуществление обучения и аттестации авиационного персонала</a:t>
                      </a:r>
                      <a:endParaRPr lang="ru-RU" dirty="0"/>
                    </a:p>
                  </a:txBody>
                  <a:tcPr/>
                </a:tc>
              </a:tr>
              <a:tr h="629984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Регистрация  и сертификация БЛА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Определение порядка и правил регистрации и сертификации БЛА</a:t>
                      </a:r>
                    </a:p>
                    <a:p>
                      <a:pPr marL="0" marR="0" indent="-28575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Определение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калилификационных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требований к специалистам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93856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Сертификация</a:t>
                      </a:r>
                    </a:p>
                    <a:p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эксплуатанта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БЛА на осуществление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деятельности по  использованию воздушного пространства</a:t>
                      </a:r>
                    </a:p>
                    <a:p>
                      <a:endParaRPr lang="ru-RU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Формирование требований к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эксплуатанту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разработка тестовых материалов для  проведения сертификации</a:t>
                      </a:r>
                    </a:p>
                    <a:p>
                      <a:pPr marL="0" algn="just" defTabSz="4572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Определение требований к органу по сертификации в области БАС</a:t>
                      </a:r>
                    </a:p>
                    <a:p>
                      <a:pPr marL="0" algn="just" defTabSz="4572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• Определение статуса и обязанностей органа по  сертификации в области БАС</a:t>
                      </a:r>
                    </a:p>
                  </a:txBody>
                  <a:tcPr/>
                </a:tc>
              </a:tr>
              <a:tr h="23209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4501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9107"/>
          </a:xfrm>
        </p:spPr>
        <p:txBody>
          <a:bodyPr/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классификации </a:t>
            </a:r>
            <a:b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профессий и квалификаций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CFFDB9-8312-49FC-9585-3D11F2E8FAE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51358" y="1334866"/>
            <a:ext cx="5805645" cy="10971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63500">
              <a:schemeClr val="accent1">
                <a:alpha val="45000"/>
                <a:satMod val="12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Процессы глобализации в сфере труда: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формирование  и распространение новых технологий,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стандартов, требований, профессий и компетенций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91072" y="2997481"/>
            <a:ext cx="5220580" cy="7200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Национальные системы классификации профессий и квалификаций</a:t>
            </a:r>
          </a:p>
        </p:txBody>
      </p:sp>
      <p:sp>
        <p:nvSpPr>
          <p:cNvPr id="7" name="Двойная стрелка вверх/вниз 6"/>
          <p:cNvSpPr/>
          <p:nvPr/>
        </p:nvSpPr>
        <p:spPr>
          <a:xfrm>
            <a:off x="4642069" y="2455915"/>
            <a:ext cx="330264" cy="568040"/>
          </a:xfrm>
          <a:prstGeom prst="upDown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571986" y="4214861"/>
            <a:ext cx="4560051" cy="83568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Отраслевые  системы классификации профессий и квалификаций</a:t>
            </a:r>
          </a:p>
        </p:txBody>
      </p:sp>
      <p:sp>
        <p:nvSpPr>
          <p:cNvPr id="9" name="Двойная стрелка вверх/вниз 8"/>
          <p:cNvSpPr/>
          <p:nvPr/>
        </p:nvSpPr>
        <p:spPr>
          <a:xfrm>
            <a:off x="4628446" y="3754051"/>
            <a:ext cx="292147" cy="450050"/>
          </a:xfrm>
          <a:prstGeom prst="upDown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126019" y="5383395"/>
            <a:ext cx="3589147" cy="6750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ПКС и ПС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(стандарты организации)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Двойная стрелка вверх/вниз 10"/>
          <p:cNvSpPr/>
          <p:nvPr/>
        </p:nvSpPr>
        <p:spPr>
          <a:xfrm>
            <a:off x="4682391" y="5048953"/>
            <a:ext cx="202523" cy="334442"/>
          </a:xfrm>
          <a:prstGeom prst="upDown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90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9107"/>
          </a:xfrm>
        </p:spPr>
        <p:txBody>
          <a:bodyPr/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Схема формирования ПКС и отраслевых ПС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9157767"/>
              </p:ext>
            </p:extLst>
          </p:nvPr>
        </p:nvGraphicFramePr>
        <p:xfrm>
          <a:off x="521550" y="2078850"/>
          <a:ext cx="8229599" cy="2225265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{74C1A8A3-306A-4EB7-A6B1-4F7E0EB9C5D6}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945105">
                <a:tc gridSpan="7"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Жизненный цикл процесса  по выпуску продукции/предоставлению услуг с учетом специфики организаций отрасли экономики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85065">
                <a:tc gridSpan="7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                </a:t>
                      </a: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Профессионально-квалификационная структура </a:t>
                      </a:r>
                    </a:p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отрасли экономики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   О т р а с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 е в ы е</a:t>
                      </a:r>
                      <a:endParaRPr lang="en-US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dirty="0" smtClean="0"/>
                        <a:t> 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 р о ф е с  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 и о н а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 ь н ы е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с т а н д а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 т ы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78188-8AB1-49E7-8A7F-F238C0A3911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72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6675" y="0"/>
            <a:ext cx="7065786" cy="1088740"/>
          </a:xfrm>
        </p:spPr>
        <p:txBody>
          <a:bodyPr/>
          <a:lstStyle/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формирования  профессионально-квалификационной структуры  отрасли экономики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CFFDB9-8312-49FC-9585-3D11F2E8FAE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136761468"/>
              </p:ext>
            </p:extLst>
          </p:nvPr>
        </p:nvGraphicFramePr>
        <p:xfrm>
          <a:off x="1556665" y="185382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518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CFFDB9-8312-49FC-9585-3D11F2E8FAE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01569" y="1538791"/>
            <a:ext cx="8235915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в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ЖЦП позволяют выявить:</a:t>
            </a:r>
          </a:p>
          <a:p>
            <a:endParaRPr lang="ru-RU" sz="2200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доминантные направления деятельности,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способствующие  развитию отрасли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экономики и требующие формирования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специальных компетенций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профессиям;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востребованные комбинации базовых 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специальных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 о технологиях и сферах их применения;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комбинирования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специальных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знаний с навыками проектного менеджмента 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сотрудничества</a:t>
            </a:r>
            <a:r>
              <a:rPr lang="ru-RU" altLang="ru-RU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широкого применения  информационных и коммуникационных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требований международных и российских  стандартов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233645"/>
            <a:ext cx="71107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dirty="0">
                <a:solidFill>
                  <a:schemeClr val="bg1"/>
                </a:solidFill>
                <a:latin typeface="Times New Roman" pitchFamily="18" charset="0"/>
              </a:rPr>
              <a:t>Основные тенденции, выявленные </a:t>
            </a:r>
            <a:r>
              <a:rPr lang="ru-RU" altLang="ru-RU" sz="2400" dirty="0" smtClean="0">
                <a:solidFill>
                  <a:schemeClr val="bg1"/>
                </a:solidFill>
                <a:latin typeface="Times New Roman" pitchFamily="18" charset="0"/>
              </a:rPr>
              <a:t> по </a:t>
            </a:r>
            <a:r>
              <a:rPr lang="ru-RU" altLang="ru-RU" sz="2400" dirty="0">
                <a:solidFill>
                  <a:schemeClr val="bg1"/>
                </a:solidFill>
                <a:latin typeface="Times New Roman" pitchFamily="18" charset="0"/>
              </a:rPr>
              <a:t>результатам разработки </a:t>
            </a:r>
            <a:r>
              <a:rPr lang="ru-RU" altLang="ru-RU" sz="2400" dirty="0" smtClean="0">
                <a:solidFill>
                  <a:schemeClr val="bg1"/>
                </a:solidFill>
                <a:latin typeface="Times New Roman" pitchFamily="18" charset="0"/>
              </a:rPr>
              <a:t>ПКС и отраслевых </a:t>
            </a:r>
            <a:r>
              <a:rPr lang="ru-RU" altLang="ru-RU" sz="2400" dirty="0">
                <a:solidFill>
                  <a:schemeClr val="bg1"/>
                </a:solidFill>
                <a:latin typeface="Times New Roman" pitchFamily="18" charset="0"/>
              </a:rPr>
              <a:t>ПС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09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22412</TotalTime>
  <Words>1280</Words>
  <Application>Microsoft Office PowerPoint</Application>
  <PresentationFormat>Экран (4:3)</PresentationFormat>
  <Paragraphs>328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Office Theme</vt:lpstr>
      <vt:lpstr> Квалификация и кадры в сфере БАС 15 сентября 2016 г. </vt:lpstr>
      <vt:lpstr>Вступление </vt:lpstr>
      <vt:lpstr>НТИ по направлению «АэроНет» Основные цели и задачи </vt:lpstr>
      <vt:lpstr>Место и роль мероприятия по направлению «Человеческий капитал»</vt:lpstr>
      <vt:lpstr>Анализ рынка труда в области БАС</vt:lpstr>
      <vt:lpstr>Системы классификации  профессий и квалификаций</vt:lpstr>
      <vt:lpstr>Схема формирования ПКС и отраслевых ПС</vt:lpstr>
      <vt:lpstr> Порядок формирования  профессионально-квалификационной структуры  отрасли экономики</vt:lpstr>
      <vt:lpstr>Презентация PowerPoint</vt:lpstr>
      <vt:lpstr>Презентация PowerPoint</vt:lpstr>
      <vt:lpstr>Профессиональный стандарт</vt:lpstr>
      <vt:lpstr> </vt:lpstr>
      <vt:lpstr>Круговорот развития  профессиональных компетенций </vt:lpstr>
      <vt:lpstr> Задачи в области формирования кадрового потенциала   </vt:lpstr>
      <vt:lpstr>Основные мероприятия</vt:lpstr>
      <vt:lpstr>Ожидаемые результаты в рамках  реализуемых мероприятий </vt:lpstr>
      <vt:lpstr>Ожидаемые результаты в рамках  реализуемых мероприятий </vt:lpstr>
      <vt:lpstr>Ожидаемые результаты в рамках  реализуемых мероприятий </vt:lpstr>
      <vt:lpstr>Сферы  применения ПКС и ПС </vt:lpstr>
      <vt:lpstr>Основные направления применения ПКС и ПС  (продолжение) </vt:lpstr>
      <vt:lpstr>Презентация PowerPoint</vt:lpstr>
    </vt:vector>
  </TitlesOfParts>
  <Company>hse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rudnik</dc:creator>
  <cp:lastModifiedBy>Пользователь Windows</cp:lastModifiedBy>
  <cp:revision>2246</cp:revision>
  <dcterms:created xsi:type="dcterms:W3CDTF">2010-09-30T06:45:29Z</dcterms:created>
  <dcterms:modified xsi:type="dcterms:W3CDTF">2016-09-14T12:13:06Z</dcterms:modified>
</cp:coreProperties>
</file>